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19" r:id="rId3"/>
    <p:sldId id="321" r:id="rId4"/>
    <p:sldId id="322" r:id="rId5"/>
    <p:sldId id="331" r:id="rId6"/>
    <p:sldId id="323" r:id="rId7"/>
    <p:sldId id="324" r:id="rId8"/>
    <p:sldId id="327" r:id="rId9"/>
    <p:sldId id="325" r:id="rId10"/>
    <p:sldId id="326" r:id="rId11"/>
    <p:sldId id="328" r:id="rId12"/>
    <p:sldId id="261" r:id="rId13"/>
    <p:sldId id="269" r:id="rId14"/>
    <p:sldId id="270" r:id="rId15"/>
    <p:sldId id="271" r:id="rId16"/>
    <p:sldId id="273" r:id="rId17"/>
    <p:sldId id="278" r:id="rId18"/>
    <p:sldId id="292" r:id="rId19"/>
    <p:sldId id="332" r:id="rId20"/>
    <p:sldId id="334" r:id="rId21"/>
    <p:sldId id="337" r:id="rId22"/>
    <p:sldId id="335" r:id="rId23"/>
    <p:sldId id="336" r:id="rId24"/>
    <p:sldId id="338" r:id="rId25"/>
    <p:sldId id="339" r:id="rId26"/>
    <p:sldId id="340" r:id="rId27"/>
    <p:sldId id="344" r:id="rId28"/>
    <p:sldId id="345" r:id="rId29"/>
    <p:sldId id="341" r:id="rId30"/>
    <p:sldId id="346" r:id="rId31"/>
    <p:sldId id="343" r:id="rId32"/>
    <p:sldId id="342" r:id="rId33"/>
    <p:sldId id="2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4"/>
    <p:restoredTop sz="94830"/>
  </p:normalViewPr>
  <p:slideViewPr>
    <p:cSldViewPr snapToGrid="0" snapToObjects="1">
      <p:cViewPr varScale="1">
        <p:scale>
          <a:sx n="106" d="100"/>
          <a:sy n="106"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D302-E8B1-B047-8E5D-EE2D6789D754}" type="datetimeFigureOut">
              <a:rPr lang="en-US" smtClean="0"/>
              <a:t>5/30/20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29DCF-0A32-8E42-BF25-117795F24E4F}" type="slidenum">
              <a:rPr lang="en-US" smtClean="0"/>
              <a:t>‹#›</a:t>
            </a:fld>
            <a:endParaRPr lang="en-US"/>
          </a:p>
        </p:txBody>
      </p:sp>
    </p:spTree>
    <p:extLst>
      <p:ext uri="{BB962C8B-B14F-4D97-AF65-F5344CB8AC3E}">
        <p14:creationId xmlns:p14="http://schemas.microsoft.com/office/powerpoint/2010/main" val="270612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ade5425f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ade5425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7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de37e5a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ade37e5a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100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ade959f0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ade959f0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85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de37e5a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de37e5a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00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de5425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de5425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51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e1349ba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be1349ba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7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b875426ab_5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b875426ab_5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92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28D9-B2F4-4640-965E-129018A82D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9D2C45-2495-B347-9BEE-36C5CB880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2A885-DF1B-DB45-AF23-2591BD5F0D33}"/>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99AB0144-0250-7143-AB88-782F94AA5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0194F-FF35-F846-9A0C-AC24D95D2E88}"/>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407877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4AEE-0661-684D-89E0-73DD15549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1CDFF-CB75-1E48-A011-EC7684330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147E5-3B93-2E45-A0D0-20E891542C07}"/>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780C9CE1-57B9-B248-9F1F-72AA1806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5866B-130D-F54C-8457-15334F6DE2F3}"/>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80812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11929D-F2BA-874F-9447-C649C31308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54BBB6-870E-FA43-B9F9-03C253FA6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E72-B6A8-C341-9955-C6BE65283BA9}"/>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D983BE21-F059-EF4C-A7E9-C54DC93A7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F1940-BB24-D841-98EF-A590832286E0}"/>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292918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Google Shape;36;p8"/>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653667" y="600200"/>
            <a:ext cx="7838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8" name="Google Shape;3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19724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415600" y="1164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 name="Google Shape;22;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90640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9426-E125-FD4F-9EC1-6044B0D56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E6AFEA-EEEE-FF48-A050-8A8C86A25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02E6A-458C-9447-A9E7-6136A535345A}"/>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5D755BEB-35AB-FB49-B07F-73FEE58F8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6910B-9321-AE44-B9CD-A5FFBC8E25DF}"/>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51455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F5D3-DF58-C84E-B422-19470C395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EC6C4-D3A8-F244-BF40-E597C0C043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E48A16-5DEB-0643-B9E3-9523F20ACE5D}"/>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B7A3827F-FCD8-6C40-B9A0-C5B55003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7FABB-F229-BE4C-A3A0-BA6A75B2EC0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08234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8EE5-FE23-9143-8116-6AD13856D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8286F-8C35-C74B-96B2-5C53CF2C4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59828-9A9D-BD4A-AF47-B0D6B6B2D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0DDA74-6201-3F4B-9FF7-9C5D434833D7}"/>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593272A4-2072-5A48-9529-09042AD6B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A0AB7-2B90-0C40-9759-E4E31322015C}"/>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98990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C68D-F985-074C-B808-2FD362EED5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7E116-D05F-0449-90BB-E97466C3A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3E8A5F-42F3-B841-B85B-38124986F5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CB9459-72B4-C845-B9DA-DB25067B9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129F87-6B6D-EE41-98C9-8B85B04396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D97701-1140-C743-B336-A303B4BAA7EB}"/>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8" name="Footer Placeholder 7">
            <a:extLst>
              <a:ext uri="{FF2B5EF4-FFF2-40B4-BE49-F238E27FC236}">
                <a16:creationId xmlns:a16="http://schemas.microsoft.com/office/drawing/2014/main" id="{19F35591-7353-B642-BCEC-80DF9CC134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26C899-7571-7143-A4C0-AAADB0647608}"/>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448925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5CE8-E553-0441-B168-0D292688A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0DEC8-8C78-8347-8899-0ED7EC0AB066}"/>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4" name="Footer Placeholder 3">
            <a:extLst>
              <a:ext uri="{FF2B5EF4-FFF2-40B4-BE49-F238E27FC236}">
                <a16:creationId xmlns:a16="http://schemas.microsoft.com/office/drawing/2014/main" id="{1A16B1BC-4302-994D-AB50-C62E041B87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F187CC-FB01-2246-A8FD-F0D00D63AE1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2624391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4C0A5-52F1-7442-8604-91ED8986FA6F}"/>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3" name="Footer Placeholder 2">
            <a:extLst>
              <a:ext uri="{FF2B5EF4-FFF2-40B4-BE49-F238E27FC236}">
                <a16:creationId xmlns:a16="http://schemas.microsoft.com/office/drawing/2014/main" id="{E2CAC1F3-60DE-3141-A6BC-13F1F8B99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00D90-B3EA-1A4B-AB59-AC37FF20D997}"/>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342100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3B6C-4E1F-8244-A5C9-32A2A2B5F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BEEA8D-268B-6241-9484-2838E85C0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539A3C-0BE1-5847-ADC1-5EE05B72D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79590-A021-AA4D-8DA3-7361B245FFC2}"/>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563EFEB2-2C9C-0E40-B622-90C9088DA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5FDD2-335C-184C-9473-FD6AC8741D5A}"/>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89313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FFCF-4E38-F243-A3C6-3DB485649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D1CA0-AF61-4C43-AA0F-5856DAC5E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4BEEED-ABAF-F741-90D3-BFC403562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31818-2490-2A4B-96F9-CC21C346E1DE}"/>
              </a:ext>
            </a:extLst>
          </p:cNvPr>
          <p:cNvSpPr>
            <a:spLocks noGrp="1"/>
          </p:cNvSpPr>
          <p:nvPr>
            <p:ph type="dt" sz="half" idx="10"/>
          </p:nvPr>
        </p:nvSpPr>
        <p:spPr/>
        <p:txBody>
          <a:bodyPr/>
          <a:lstStyle/>
          <a:p>
            <a:fld id="{FF224E10-0410-AC42-8466-DA740B1169CB}" type="datetimeFigureOut">
              <a:rPr lang="en-US" smtClean="0"/>
              <a:t>5/30/20</a:t>
            </a:fld>
            <a:endParaRPr lang="en-US"/>
          </a:p>
        </p:txBody>
      </p:sp>
      <p:sp>
        <p:nvSpPr>
          <p:cNvPr id="6" name="Footer Placeholder 5">
            <a:extLst>
              <a:ext uri="{FF2B5EF4-FFF2-40B4-BE49-F238E27FC236}">
                <a16:creationId xmlns:a16="http://schemas.microsoft.com/office/drawing/2014/main" id="{3E814B4F-7F6A-9048-B393-A2BB678F6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89204-3AA2-184E-9D0A-0273C4DC1A2E}"/>
              </a:ext>
            </a:extLst>
          </p:cNvPr>
          <p:cNvSpPr>
            <a:spLocks noGrp="1"/>
          </p:cNvSpPr>
          <p:nvPr>
            <p:ph type="sldNum" sz="quarter" idx="12"/>
          </p:nvPr>
        </p:nvSpPr>
        <p:spPr/>
        <p:txBody>
          <a:bodyPr/>
          <a:lstStyle/>
          <a:p>
            <a:fld id="{1B6B4AA2-720F-0648-8188-221ED63E038E}" type="slidenum">
              <a:rPr lang="en-US" smtClean="0"/>
              <a:t>‹#›</a:t>
            </a:fld>
            <a:endParaRPr lang="en-US"/>
          </a:p>
        </p:txBody>
      </p:sp>
    </p:spTree>
    <p:extLst>
      <p:ext uri="{BB962C8B-B14F-4D97-AF65-F5344CB8AC3E}">
        <p14:creationId xmlns:p14="http://schemas.microsoft.com/office/powerpoint/2010/main" val="1972053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A12CC2-666F-244F-87C0-0A2C58BF2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294F00-15BB-8E42-9850-77B4ECCF5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70B5E-8F06-F84C-A17A-2071D305E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24E10-0410-AC42-8466-DA740B1169CB}" type="datetimeFigureOut">
              <a:rPr lang="en-US" smtClean="0"/>
              <a:t>5/30/20</a:t>
            </a:fld>
            <a:endParaRPr lang="en-US"/>
          </a:p>
        </p:txBody>
      </p:sp>
      <p:sp>
        <p:nvSpPr>
          <p:cNvPr id="5" name="Footer Placeholder 4">
            <a:extLst>
              <a:ext uri="{FF2B5EF4-FFF2-40B4-BE49-F238E27FC236}">
                <a16:creationId xmlns:a16="http://schemas.microsoft.com/office/drawing/2014/main" id="{AFD0C603-3DBE-4249-9E92-6E51EBF2ED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E6D445-485B-A941-A37A-1DBDF6384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B4AA2-720F-0648-8188-221ED63E038E}" type="slidenum">
              <a:rPr lang="en-US" smtClean="0"/>
              <a:t>‹#›</a:t>
            </a:fld>
            <a:endParaRPr lang="en-US"/>
          </a:p>
        </p:txBody>
      </p:sp>
    </p:spTree>
    <p:extLst>
      <p:ext uri="{BB962C8B-B14F-4D97-AF65-F5344CB8AC3E}">
        <p14:creationId xmlns:p14="http://schemas.microsoft.com/office/powerpoint/2010/main" val="2686333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Bender_(Futurama)#/media/File:Bender_Rodriguez.png"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berg/rutter_lab_coding_bootcam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independent.co.uk/arts-entertainment/books/news/wheres-the-brains-behind-wally-6261459.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6FF739-EA82-D646-A3AA-F9B4F3A7C987}"/>
              </a:ext>
            </a:extLst>
          </p:cNvPr>
          <p:cNvSpPr txBox="1"/>
          <p:nvPr/>
        </p:nvSpPr>
        <p:spPr>
          <a:xfrm>
            <a:off x="5993296" y="6311348"/>
            <a:ext cx="6102761" cy="369332"/>
          </a:xfrm>
          <a:prstGeom prst="rect">
            <a:avLst/>
          </a:prstGeom>
          <a:noFill/>
        </p:spPr>
        <p:txBody>
          <a:bodyPr wrap="none" rtlCol="0">
            <a:spAutoFit/>
          </a:bodyPr>
          <a:lstStyle/>
          <a:p>
            <a:r>
              <a:rPr lang="en-US" dirty="0"/>
              <a:t>Slides with “ARQ” are copied or adapted from Aaron R. Quinlan</a:t>
            </a:r>
          </a:p>
        </p:txBody>
      </p:sp>
      <p:sp>
        <p:nvSpPr>
          <p:cNvPr id="6" name="Title 5">
            <a:extLst>
              <a:ext uri="{FF2B5EF4-FFF2-40B4-BE49-F238E27FC236}">
                <a16:creationId xmlns:a16="http://schemas.microsoft.com/office/drawing/2014/main" id="{92E176F6-D489-844A-AD79-72B617437DAA}"/>
              </a:ext>
            </a:extLst>
          </p:cNvPr>
          <p:cNvSpPr>
            <a:spLocks noGrp="1"/>
          </p:cNvSpPr>
          <p:nvPr>
            <p:ph type="ctrTitle"/>
          </p:nvPr>
        </p:nvSpPr>
        <p:spPr>
          <a:xfrm>
            <a:off x="1524000" y="2177147"/>
            <a:ext cx="9144000" cy="2503706"/>
          </a:xfrm>
        </p:spPr>
        <p:txBody>
          <a:bodyPr>
            <a:normAutofit fontScale="90000"/>
          </a:bodyPr>
          <a:lstStyle/>
          <a:p>
            <a:r>
              <a:rPr lang="en-US" dirty="0"/>
              <a:t>#1.1: Command Line and Navigating Files</a:t>
            </a:r>
            <a:br>
              <a:rPr lang="en-US" dirty="0"/>
            </a:br>
            <a:endParaRPr lang="en-US" dirty="0"/>
          </a:p>
        </p:txBody>
      </p:sp>
    </p:spTree>
    <p:extLst>
      <p:ext uri="{BB962C8B-B14F-4D97-AF65-F5344CB8AC3E}">
        <p14:creationId xmlns:p14="http://schemas.microsoft.com/office/powerpoint/2010/main" val="321331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288F-6D4E-3A43-81DF-2459148279A6}"/>
              </a:ext>
            </a:extLst>
          </p:cNvPr>
          <p:cNvSpPr>
            <a:spLocks noGrp="1"/>
          </p:cNvSpPr>
          <p:nvPr>
            <p:ph type="title"/>
          </p:nvPr>
        </p:nvSpPr>
        <p:spPr/>
        <p:txBody>
          <a:bodyPr/>
          <a:lstStyle/>
          <a:p>
            <a:r>
              <a:rPr lang="en-US" dirty="0"/>
              <a:t>macOS</a:t>
            </a:r>
          </a:p>
        </p:txBody>
      </p:sp>
      <p:sp>
        <p:nvSpPr>
          <p:cNvPr id="3" name="Content Placeholder 2">
            <a:extLst>
              <a:ext uri="{FF2B5EF4-FFF2-40B4-BE49-F238E27FC236}">
                <a16:creationId xmlns:a16="http://schemas.microsoft.com/office/drawing/2014/main" id="{EF373628-D0B6-5A46-8E27-FC4F50AD907A}"/>
              </a:ext>
            </a:extLst>
          </p:cNvPr>
          <p:cNvSpPr>
            <a:spLocks noGrp="1"/>
          </p:cNvSpPr>
          <p:nvPr>
            <p:ph idx="1"/>
          </p:nvPr>
        </p:nvSpPr>
        <p:spPr>
          <a:xfrm>
            <a:off x="838200" y="1825625"/>
            <a:ext cx="5436476" cy="4351338"/>
          </a:xfrm>
        </p:spPr>
        <p:txBody>
          <a:bodyPr>
            <a:normAutofit lnSpcReduction="10000"/>
          </a:bodyPr>
          <a:lstStyle/>
          <a:p>
            <a:r>
              <a:rPr lang="en-US" dirty="0"/>
              <a:t>Open finder</a:t>
            </a:r>
          </a:p>
          <a:p>
            <a:r>
              <a:rPr lang="en-US" dirty="0"/>
              <a:t>Type “Terminal” and press enter</a:t>
            </a:r>
          </a:p>
          <a:p>
            <a:r>
              <a:rPr lang="en-US" dirty="0"/>
              <a:t>Type the following:</a:t>
            </a:r>
          </a:p>
          <a:p>
            <a:endParaRPr lang="en-US" dirty="0"/>
          </a:p>
          <a:p>
            <a:endParaRPr lang="en-US" dirty="0"/>
          </a:p>
          <a:p>
            <a:r>
              <a:rPr lang="en-US" dirty="0"/>
              <a:t>Verify host key</a:t>
            </a:r>
          </a:p>
          <a:p>
            <a:r>
              <a:rPr lang="en-US" dirty="0"/>
              <a:t>Password will not show characters while typing</a:t>
            </a:r>
          </a:p>
          <a:p>
            <a:r>
              <a:rPr lang="en-US" dirty="0"/>
              <a:t>To exit, type “logout”</a:t>
            </a:r>
          </a:p>
        </p:txBody>
      </p:sp>
      <p:pic>
        <p:nvPicPr>
          <p:cNvPr id="5" name="Picture 4">
            <a:extLst>
              <a:ext uri="{FF2B5EF4-FFF2-40B4-BE49-F238E27FC236}">
                <a16:creationId xmlns:a16="http://schemas.microsoft.com/office/drawing/2014/main" id="{F0DC40DB-9E5B-6C47-B069-7B3057003E59}"/>
              </a:ext>
            </a:extLst>
          </p:cNvPr>
          <p:cNvPicPr>
            <a:picLocks noChangeAspect="1"/>
          </p:cNvPicPr>
          <p:nvPr/>
        </p:nvPicPr>
        <p:blipFill>
          <a:blip r:embed="rId2"/>
          <a:stretch>
            <a:fillRect/>
          </a:stretch>
        </p:blipFill>
        <p:spPr>
          <a:xfrm>
            <a:off x="6789681" y="2280271"/>
            <a:ext cx="4830379" cy="115494"/>
          </a:xfrm>
          <a:prstGeom prst="rect">
            <a:avLst/>
          </a:prstGeom>
        </p:spPr>
      </p:pic>
      <p:pic>
        <p:nvPicPr>
          <p:cNvPr id="7" name="Picture 6">
            <a:extLst>
              <a:ext uri="{FF2B5EF4-FFF2-40B4-BE49-F238E27FC236}">
                <a16:creationId xmlns:a16="http://schemas.microsoft.com/office/drawing/2014/main" id="{8BDB9C88-7FD4-F348-B334-5F2AE1BFE6ED}"/>
              </a:ext>
            </a:extLst>
          </p:cNvPr>
          <p:cNvPicPr>
            <a:picLocks noChangeAspect="1"/>
          </p:cNvPicPr>
          <p:nvPr/>
        </p:nvPicPr>
        <p:blipFill>
          <a:blip r:embed="rId3"/>
          <a:stretch>
            <a:fillRect/>
          </a:stretch>
        </p:blipFill>
        <p:spPr>
          <a:xfrm>
            <a:off x="6789682" y="2395765"/>
            <a:ext cx="4830379" cy="2435429"/>
          </a:xfrm>
          <a:prstGeom prst="rect">
            <a:avLst/>
          </a:prstGeom>
        </p:spPr>
      </p:pic>
    </p:spTree>
    <p:extLst>
      <p:ext uri="{BB962C8B-B14F-4D97-AF65-F5344CB8AC3E}">
        <p14:creationId xmlns:p14="http://schemas.microsoft.com/office/powerpoint/2010/main" val="2166916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DD08-418A-244D-B3B9-DE478780C03D}"/>
              </a:ext>
            </a:extLst>
          </p:cNvPr>
          <p:cNvSpPr>
            <a:spLocks noGrp="1"/>
          </p:cNvSpPr>
          <p:nvPr>
            <p:ph type="title"/>
          </p:nvPr>
        </p:nvSpPr>
        <p:spPr/>
        <p:txBody>
          <a:bodyPr/>
          <a:lstStyle/>
          <a:p>
            <a:r>
              <a:rPr lang="en-US" dirty="0"/>
              <a:t>Windows</a:t>
            </a:r>
          </a:p>
        </p:txBody>
      </p:sp>
      <p:sp>
        <p:nvSpPr>
          <p:cNvPr id="3" name="Content Placeholder 2">
            <a:extLst>
              <a:ext uri="{FF2B5EF4-FFF2-40B4-BE49-F238E27FC236}">
                <a16:creationId xmlns:a16="http://schemas.microsoft.com/office/drawing/2014/main" id="{2A88BA6A-C29A-F14B-8460-2FA01FC511CC}"/>
              </a:ext>
            </a:extLst>
          </p:cNvPr>
          <p:cNvSpPr>
            <a:spLocks noGrp="1"/>
          </p:cNvSpPr>
          <p:nvPr>
            <p:ph idx="1"/>
          </p:nvPr>
        </p:nvSpPr>
        <p:spPr>
          <a:xfrm>
            <a:off x="838200" y="1825625"/>
            <a:ext cx="6582103" cy="4351338"/>
          </a:xfrm>
        </p:spPr>
        <p:txBody>
          <a:bodyPr>
            <a:normAutofit fontScale="85000" lnSpcReduction="20000"/>
          </a:bodyPr>
          <a:lstStyle/>
          <a:p>
            <a:r>
              <a:rPr lang="en-US" dirty="0"/>
              <a:t>Download PuTTY</a:t>
            </a:r>
          </a:p>
          <a:p>
            <a:r>
              <a:rPr lang="en-US" dirty="0"/>
              <a:t>“Host Name”: </a:t>
            </a:r>
            <a:r>
              <a:rPr lang="en-US" dirty="0" err="1"/>
              <a:t>notchpeak.chpc.utah.edu</a:t>
            </a:r>
            <a:endParaRPr lang="en-US" dirty="0"/>
          </a:p>
          <a:p>
            <a:r>
              <a:rPr lang="en-US" dirty="0"/>
              <a:t>“Connection type”: SSH</a:t>
            </a:r>
          </a:p>
          <a:p>
            <a:r>
              <a:rPr lang="en-US" dirty="0"/>
              <a:t>Press the ‘Open’ button at the bottom of the dialog box, and PuTTY will begin trying to connect you to the server.</a:t>
            </a:r>
          </a:p>
          <a:p>
            <a:r>
              <a:rPr lang="en-US" dirty="0"/>
              <a:t>Verify host key</a:t>
            </a:r>
          </a:p>
          <a:p>
            <a:r>
              <a:rPr lang="en-US" dirty="0"/>
              <a:t>Enter the username and the password, and the server should grant you access and begin your session. If you have mistyped your password, most servers will give you several chances to get it right.</a:t>
            </a:r>
          </a:p>
          <a:p>
            <a:r>
              <a:rPr lang="en-US" dirty="0"/>
              <a:t>To exit, type “logout”</a:t>
            </a:r>
          </a:p>
        </p:txBody>
      </p:sp>
      <p:pic>
        <p:nvPicPr>
          <p:cNvPr id="4" name="Picture 3">
            <a:extLst>
              <a:ext uri="{FF2B5EF4-FFF2-40B4-BE49-F238E27FC236}">
                <a16:creationId xmlns:a16="http://schemas.microsoft.com/office/drawing/2014/main" id="{C4A0968F-5D24-0E4A-A866-DD51AE878DAC}"/>
              </a:ext>
            </a:extLst>
          </p:cNvPr>
          <p:cNvPicPr>
            <a:picLocks noChangeAspect="1"/>
          </p:cNvPicPr>
          <p:nvPr/>
        </p:nvPicPr>
        <p:blipFill>
          <a:blip r:embed="rId2"/>
          <a:stretch>
            <a:fillRect/>
          </a:stretch>
        </p:blipFill>
        <p:spPr>
          <a:xfrm>
            <a:off x="7537539" y="1401708"/>
            <a:ext cx="4193757" cy="4054584"/>
          </a:xfrm>
          <a:prstGeom prst="rect">
            <a:avLst/>
          </a:prstGeom>
        </p:spPr>
      </p:pic>
    </p:spTree>
    <p:extLst>
      <p:ext uri="{BB962C8B-B14F-4D97-AF65-F5344CB8AC3E}">
        <p14:creationId xmlns:p14="http://schemas.microsoft.com/office/powerpoint/2010/main" val="424433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descr="Untitled.png"/>
          <p:cNvPicPr preferRelativeResize="0"/>
          <p:nvPr/>
        </p:nvPicPr>
        <p:blipFill>
          <a:blip r:embed="rId3">
            <a:alphaModFix/>
          </a:blip>
          <a:stretch>
            <a:fillRect/>
          </a:stretch>
        </p:blipFill>
        <p:spPr>
          <a:xfrm>
            <a:off x="4444833" y="1772944"/>
            <a:ext cx="7428267" cy="3592611"/>
          </a:xfrm>
          <a:prstGeom prst="rect">
            <a:avLst/>
          </a:prstGeom>
          <a:noFill/>
          <a:ln>
            <a:noFill/>
          </a:ln>
        </p:spPr>
      </p:pic>
      <p:sp>
        <p:nvSpPr>
          <p:cNvPr id="93" name="Google Shape;93;p18"/>
          <p:cNvSpPr txBox="1">
            <a:spLocks noGrp="1"/>
          </p:cNvSpPr>
          <p:nvPr>
            <p:ph type="title"/>
          </p:nvPr>
        </p:nvSpPr>
        <p:spPr>
          <a:xfrm>
            <a:off x="415600" y="386266"/>
            <a:ext cx="11360800" cy="1108400"/>
          </a:xfrm>
          <a:prstGeom prst="rect">
            <a:avLst/>
          </a:prstGeom>
        </p:spPr>
        <p:txBody>
          <a:bodyPr spcFirstLastPara="1" vert="horz" wrap="square" lIns="121900" tIns="121900" rIns="121900" bIns="121900" rtlCol="0" anchor="ctr" anchorCtr="0">
            <a:noAutofit/>
          </a:bodyPr>
          <a:lstStyle/>
          <a:p>
            <a:r>
              <a:rPr lang="en" sz="5400" dirty="0"/>
              <a:t>Comp. biology was born in the 1960s</a:t>
            </a:r>
            <a:endParaRPr sz="5400" dirty="0"/>
          </a:p>
        </p:txBody>
      </p:sp>
      <p:sp>
        <p:nvSpPr>
          <p:cNvPr id="94" name="Google Shape;94;p18"/>
          <p:cNvSpPr txBox="1"/>
          <p:nvPr/>
        </p:nvSpPr>
        <p:spPr>
          <a:xfrm>
            <a:off x="4444833" y="6198033"/>
            <a:ext cx="7662400" cy="452400"/>
          </a:xfrm>
          <a:prstGeom prst="rect">
            <a:avLst/>
          </a:prstGeom>
          <a:noFill/>
          <a:ln>
            <a:noFill/>
          </a:ln>
        </p:spPr>
        <p:txBody>
          <a:bodyPr spcFirstLastPara="1" wrap="square" lIns="121900" tIns="121900" rIns="121900" bIns="121900" anchor="ctr" anchorCtr="0">
            <a:noAutofit/>
          </a:bodyPr>
          <a:lstStyle/>
          <a:p>
            <a:pPr algn="r"/>
            <a:r>
              <a:rPr lang="en" sz="2400">
                <a:latin typeface="Economica"/>
                <a:ea typeface="Economica"/>
                <a:cs typeface="Economica"/>
                <a:sym typeface="Economica"/>
              </a:rPr>
              <a:t>Joel Hagen, “The origins of bioinformatics”, NRG, Dec. 2000</a:t>
            </a:r>
            <a:endParaRPr sz="2400">
              <a:solidFill>
                <a:srgbClr val="38761D"/>
              </a:solidFill>
              <a:latin typeface="Economica"/>
              <a:ea typeface="Economica"/>
              <a:cs typeface="Economica"/>
              <a:sym typeface="Economica"/>
            </a:endParaRPr>
          </a:p>
        </p:txBody>
      </p:sp>
      <p:sp>
        <p:nvSpPr>
          <p:cNvPr id="95" name="Google Shape;95;p18"/>
          <p:cNvSpPr txBox="1"/>
          <p:nvPr/>
        </p:nvSpPr>
        <p:spPr>
          <a:xfrm>
            <a:off x="212400" y="1736500"/>
            <a:ext cx="4359600" cy="4000000"/>
          </a:xfrm>
          <a:prstGeom prst="rect">
            <a:avLst/>
          </a:prstGeom>
          <a:noFill/>
          <a:ln>
            <a:noFill/>
          </a:ln>
        </p:spPr>
        <p:txBody>
          <a:bodyPr spcFirstLastPara="1" wrap="square" lIns="121900" tIns="121900" rIns="121900" bIns="121900" anchor="ctr" anchorCtr="0">
            <a:noAutofit/>
          </a:bodyPr>
          <a:lstStyle/>
          <a:p>
            <a:pPr marL="609585" indent="-457189">
              <a:buClr>
                <a:srgbClr val="38761D"/>
              </a:buClr>
              <a:buSzPts val="1800"/>
              <a:buFont typeface="Economica"/>
              <a:buChar char="●"/>
            </a:pPr>
            <a:r>
              <a:rPr lang="en-US" sz="2400" dirty="0">
                <a:solidFill>
                  <a:srgbClr val="38761D"/>
                </a:solidFill>
                <a:highlight>
                  <a:srgbClr val="FFFFFF"/>
                </a:highlight>
                <a:latin typeface="Economica"/>
                <a:ea typeface="Economica"/>
                <a:cs typeface="Economica"/>
                <a:sym typeface="Economica"/>
              </a:rPr>
              <a:t>Began with amino acid sequencing in 1960’s</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Need for computational power to answer questions and study protein biology</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Scarcity of academic computers was no longer a major problem</a:t>
            </a: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Allows analyses that would take several lifetimes by hand</a:t>
            </a:r>
            <a:endParaRPr sz="2400" dirty="0">
              <a:solidFill>
                <a:srgbClr val="38761D"/>
              </a:solidFill>
              <a:highlight>
                <a:srgbClr val="FFFFFF"/>
              </a:highlight>
              <a:latin typeface="Economica"/>
              <a:ea typeface="Economica"/>
              <a:cs typeface="Economica"/>
              <a:sym typeface="Economica"/>
            </a:endParaRPr>
          </a:p>
        </p:txBody>
      </p:sp>
      <p:sp>
        <p:nvSpPr>
          <p:cNvPr id="2" name="TextBox 1">
            <a:extLst>
              <a:ext uri="{FF2B5EF4-FFF2-40B4-BE49-F238E27FC236}">
                <a16:creationId xmlns:a16="http://schemas.microsoft.com/office/drawing/2014/main" id="{18B6A096-58B0-4A49-85C1-C73DBD12D915}"/>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96565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7878733" y="1056072"/>
            <a:ext cx="4000000" cy="4000000"/>
          </a:xfrm>
          <a:prstGeom prst="rect">
            <a:avLst/>
          </a:prstGeom>
          <a:noFill/>
          <a:ln>
            <a:noFill/>
          </a:ln>
        </p:spPr>
      </p:pic>
      <p:sp>
        <p:nvSpPr>
          <p:cNvPr id="175" name="Google Shape;175;p2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dirty="0"/>
              <a:t>What is Unix?</a:t>
            </a:r>
            <a:endParaRPr dirty="0"/>
          </a:p>
        </p:txBody>
      </p:sp>
      <p:sp>
        <p:nvSpPr>
          <p:cNvPr id="176" name="Google Shape;176;p26"/>
          <p:cNvSpPr txBox="1"/>
          <p:nvPr/>
        </p:nvSpPr>
        <p:spPr>
          <a:xfrm>
            <a:off x="216333" y="1429000"/>
            <a:ext cx="7662400" cy="4000000"/>
          </a:xfrm>
          <a:prstGeom prst="rect">
            <a:avLst/>
          </a:prstGeom>
          <a:noFill/>
          <a:ln>
            <a:noFill/>
          </a:ln>
        </p:spPr>
        <p:txBody>
          <a:bodyPr spcFirstLastPara="1" wrap="square" lIns="121900" tIns="121900" rIns="121900" bIns="121900" anchor="ctr" anchorCtr="0">
            <a:noAutofit/>
          </a:bodyPr>
          <a:lstStyle/>
          <a:p>
            <a:r>
              <a:rPr lang="en" sz="2400" b="1" dirty="0">
                <a:solidFill>
                  <a:srgbClr val="38761D"/>
                </a:solidFill>
                <a:highlight>
                  <a:srgbClr val="FFFFFF"/>
                </a:highlight>
                <a:latin typeface="Economica"/>
                <a:ea typeface="Economica"/>
                <a:cs typeface="Economica"/>
                <a:sym typeface="Economica"/>
              </a:rPr>
              <a:t>Definition 1: </a:t>
            </a:r>
            <a:r>
              <a:rPr lang="en-US" sz="2400" dirty="0">
                <a:solidFill>
                  <a:srgbClr val="38761D"/>
                </a:solidFill>
                <a:highlight>
                  <a:srgbClr val="FFFFFF"/>
                </a:highlight>
                <a:latin typeface="Economica"/>
                <a:ea typeface="Economica"/>
                <a:cs typeface="Economica"/>
                <a:sym typeface="Economica"/>
              </a:rPr>
              <a:t>Your interface with the underbelly of the computer</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b="1" dirty="0">
                <a:solidFill>
                  <a:srgbClr val="38761D"/>
                </a:solidFill>
                <a:highlight>
                  <a:srgbClr val="FFFFFF"/>
                </a:highlight>
                <a:latin typeface="Economica"/>
                <a:ea typeface="Economica"/>
                <a:cs typeface="Economica"/>
                <a:sym typeface="Economica"/>
              </a:rPr>
              <a:t>Definition 2:</a:t>
            </a:r>
            <a:r>
              <a:rPr lang="en" sz="2400" dirty="0">
                <a:solidFill>
                  <a:srgbClr val="38761D"/>
                </a:solidFill>
                <a:highlight>
                  <a:srgbClr val="FFFFFF"/>
                </a:highlight>
                <a:latin typeface="Economica"/>
                <a:ea typeface="Economica"/>
                <a:cs typeface="Economica"/>
                <a:sym typeface="Economica"/>
              </a:rPr>
              <a:t> Where computational genomics is done.</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b="1" dirty="0">
                <a:solidFill>
                  <a:srgbClr val="38761D"/>
                </a:solidFill>
                <a:highlight>
                  <a:srgbClr val="FFFFFF"/>
                </a:highlight>
                <a:latin typeface="Economica"/>
                <a:ea typeface="Economica"/>
                <a:cs typeface="Economica"/>
                <a:sym typeface="Economica"/>
              </a:rPr>
              <a:t>Definition 3</a:t>
            </a:r>
            <a:r>
              <a:rPr lang="en" sz="2400" dirty="0">
                <a:solidFill>
                  <a:srgbClr val="38761D"/>
                </a:solidFill>
                <a:highlight>
                  <a:srgbClr val="FFFFFF"/>
                </a:highlight>
                <a:latin typeface="Economica"/>
                <a:ea typeface="Economica"/>
                <a:cs typeface="Economica"/>
                <a:sym typeface="Economica"/>
              </a:rPr>
              <a:t>: Your dear friend.</a:t>
            </a:r>
            <a:endParaRPr sz="2400" dirty="0">
              <a:solidFill>
                <a:srgbClr val="38761D"/>
              </a:solidFill>
              <a:highlight>
                <a:srgbClr val="FFFFFF"/>
              </a:highlight>
              <a:latin typeface="Economica"/>
              <a:ea typeface="Economica"/>
              <a:cs typeface="Economica"/>
              <a:sym typeface="Economica"/>
            </a:endParaRPr>
          </a:p>
        </p:txBody>
      </p:sp>
      <p:sp>
        <p:nvSpPr>
          <p:cNvPr id="177" name="Google Shape;177;p26"/>
          <p:cNvSpPr txBox="1"/>
          <p:nvPr/>
        </p:nvSpPr>
        <p:spPr>
          <a:xfrm>
            <a:off x="4444833" y="6198033"/>
            <a:ext cx="7662400" cy="452400"/>
          </a:xfrm>
          <a:prstGeom prst="rect">
            <a:avLst/>
          </a:prstGeom>
          <a:noFill/>
          <a:ln>
            <a:noFill/>
          </a:ln>
        </p:spPr>
        <p:txBody>
          <a:bodyPr spcFirstLastPara="1" wrap="square" lIns="121900" tIns="121900" rIns="121900" bIns="121900" anchor="ctr" anchorCtr="0">
            <a:noAutofit/>
          </a:bodyPr>
          <a:lstStyle/>
          <a:p>
            <a:pPr algn="r"/>
            <a:r>
              <a:rPr lang="en" sz="1400" dirty="0">
                <a:latin typeface="Economica"/>
                <a:ea typeface="Economica"/>
                <a:cs typeface="Economica"/>
                <a:sym typeface="Economica"/>
              </a:rPr>
              <a:t>Recommended reading: “The Evolution of the Unix Time-sharing system”, Dennis M. Ritchie </a:t>
            </a:r>
            <a:r>
              <a:rPr lang="en" sz="1400" dirty="0">
                <a:solidFill>
                  <a:srgbClr val="38761D"/>
                </a:solidFill>
                <a:latin typeface="Economica"/>
                <a:ea typeface="Economica"/>
                <a:cs typeface="Economica"/>
                <a:sym typeface="Economica"/>
              </a:rPr>
              <a:t>https://</a:t>
            </a:r>
            <a:r>
              <a:rPr lang="en" sz="1400" dirty="0" err="1">
                <a:solidFill>
                  <a:srgbClr val="38761D"/>
                </a:solidFill>
                <a:latin typeface="Economica"/>
                <a:ea typeface="Economica"/>
                <a:cs typeface="Economica"/>
                <a:sym typeface="Economica"/>
              </a:rPr>
              <a:t>pdfs.semanticscholar.org</a:t>
            </a:r>
            <a:r>
              <a:rPr lang="en" sz="1400" dirty="0">
                <a:solidFill>
                  <a:srgbClr val="38761D"/>
                </a:solidFill>
                <a:latin typeface="Economica"/>
                <a:ea typeface="Economica"/>
                <a:cs typeface="Economica"/>
                <a:sym typeface="Economica"/>
              </a:rPr>
              <a:t>/f64f/6e66da16e93ebf4221fc8915b2420fd56b66.pdf</a:t>
            </a:r>
            <a:endParaRPr sz="1400" dirty="0">
              <a:solidFill>
                <a:srgbClr val="38761D"/>
              </a:solidFill>
              <a:latin typeface="Economica"/>
              <a:ea typeface="Economica"/>
              <a:cs typeface="Economica"/>
              <a:sym typeface="Economica"/>
            </a:endParaRPr>
          </a:p>
        </p:txBody>
      </p:sp>
      <p:sp>
        <p:nvSpPr>
          <p:cNvPr id="6" name="TextBox 5">
            <a:extLst>
              <a:ext uri="{FF2B5EF4-FFF2-40B4-BE49-F238E27FC236}">
                <a16:creationId xmlns:a16="http://schemas.microsoft.com/office/drawing/2014/main" id="{8F8FBE31-A45B-134D-9B33-66368E60321A}"/>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88880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dirty="0"/>
              <a:t>Unix history</a:t>
            </a:r>
            <a:endParaRPr dirty="0"/>
          </a:p>
        </p:txBody>
      </p:sp>
      <p:pic>
        <p:nvPicPr>
          <p:cNvPr id="183" name="Google Shape;183;p27"/>
          <p:cNvPicPr preferRelativeResize="0"/>
          <p:nvPr/>
        </p:nvPicPr>
        <p:blipFill>
          <a:blip r:embed="rId3">
            <a:alphaModFix/>
          </a:blip>
          <a:stretch>
            <a:fillRect/>
          </a:stretch>
        </p:blipFill>
        <p:spPr>
          <a:xfrm>
            <a:off x="7501883" y="1704567"/>
            <a:ext cx="4274517" cy="3422948"/>
          </a:xfrm>
          <a:prstGeom prst="rect">
            <a:avLst/>
          </a:prstGeom>
          <a:noFill/>
          <a:ln>
            <a:noFill/>
          </a:ln>
        </p:spPr>
      </p:pic>
      <p:sp>
        <p:nvSpPr>
          <p:cNvPr id="184" name="Google Shape;184;p27"/>
          <p:cNvSpPr txBox="1"/>
          <p:nvPr/>
        </p:nvSpPr>
        <p:spPr>
          <a:xfrm>
            <a:off x="108700" y="1999900"/>
            <a:ext cx="7544430" cy="4000000"/>
          </a:xfrm>
          <a:prstGeom prst="rect">
            <a:avLst/>
          </a:prstGeom>
          <a:noFill/>
          <a:ln>
            <a:noFill/>
          </a:ln>
        </p:spPr>
        <p:txBody>
          <a:bodyPr spcFirstLastPara="1" wrap="square" lIns="121900" tIns="121900" rIns="121900" bIns="121900" anchor="ctr" anchorCtr="0">
            <a:noAutofit/>
          </a:bodyPr>
          <a:lstStyle/>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Initial file system, command interpreter (shell), and process management started by Ken Thompson</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Vast array of simple, dependable tools that each do one simple task.</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By combining these tools, one can conduct rather sophisticated analyses</a:t>
            </a:r>
            <a:endParaRPr sz="2400" dirty="0">
              <a:solidFill>
                <a:srgbClr val="38761D"/>
              </a:solidFill>
              <a:highlight>
                <a:srgbClr val="FFFFFF"/>
              </a:highlight>
              <a:latin typeface="Economica"/>
              <a:ea typeface="Economica"/>
              <a:cs typeface="Economica"/>
              <a:sym typeface="Economica"/>
            </a:endParaRP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Wildly popular platform for high performance computing. Supports parallelism.</a:t>
            </a:r>
          </a:p>
          <a:p>
            <a:pPr marL="609585" indent="-457189">
              <a:buClr>
                <a:srgbClr val="38761D"/>
              </a:buClr>
              <a:buSzPts val="1800"/>
              <a:buFont typeface="Economica"/>
              <a:buChar char="●"/>
            </a:pPr>
            <a:r>
              <a:rPr lang="en" sz="2400" dirty="0">
                <a:solidFill>
                  <a:srgbClr val="38761D"/>
                </a:solidFill>
                <a:highlight>
                  <a:srgbClr val="FFFFFF"/>
                </a:highlight>
                <a:latin typeface="Economica"/>
                <a:ea typeface="Economica"/>
                <a:cs typeface="Economica"/>
                <a:sym typeface="Economica"/>
              </a:rPr>
              <a:t>Most computational biology tools come with a command line interface for using the tool.</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p:txBody>
      </p:sp>
      <p:sp>
        <p:nvSpPr>
          <p:cNvPr id="185" name="Google Shape;185;p27"/>
          <p:cNvSpPr txBox="1"/>
          <p:nvPr/>
        </p:nvSpPr>
        <p:spPr>
          <a:xfrm>
            <a:off x="3414733" y="6200100"/>
            <a:ext cx="8701200" cy="556400"/>
          </a:xfrm>
          <a:prstGeom prst="rect">
            <a:avLst/>
          </a:prstGeom>
          <a:noFill/>
          <a:ln>
            <a:noFill/>
          </a:ln>
        </p:spPr>
        <p:txBody>
          <a:bodyPr spcFirstLastPara="1" wrap="square" lIns="121900" tIns="121900" rIns="121900" bIns="121900" anchor="ctr" anchorCtr="0">
            <a:noAutofit/>
          </a:bodyPr>
          <a:lstStyle/>
          <a:p>
            <a:pPr algn="r"/>
            <a:r>
              <a:rPr lang="en" sz="1600" dirty="0" err="1">
                <a:solidFill>
                  <a:srgbClr val="38761D"/>
                </a:solidFill>
                <a:highlight>
                  <a:schemeClr val="lt1"/>
                </a:highlight>
                <a:latin typeface="Economica"/>
                <a:ea typeface="Economica"/>
                <a:cs typeface="Economica"/>
                <a:sym typeface="Economica"/>
              </a:rPr>
              <a:t>Credit:https</a:t>
            </a:r>
            <a:r>
              <a:rPr lang="en" sz="1600" dirty="0">
                <a:solidFill>
                  <a:srgbClr val="38761D"/>
                </a:solidFill>
                <a:highlight>
                  <a:schemeClr val="lt1"/>
                </a:highlight>
                <a:latin typeface="Economica"/>
                <a:ea typeface="Economica"/>
                <a:cs typeface="Economica"/>
                <a:sym typeface="Economica"/>
              </a:rPr>
              <a:t>://</a:t>
            </a:r>
            <a:r>
              <a:rPr lang="en" sz="1600" dirty="0" err="1">
                <a:solidFill>
                  <a:srgbClr val="38761D"/>
                </a:solidFill>
                <a:highlight>
                  <a:schemeClr val="lt1"/>
                </a:highlight>
                <a:latin typeface="Economica"/>
                <a:ea typeface="Economica"/>
                <a:cs typeface="Economica"/>
                <a:sym typeface="Economica"/>
              </a:rPr>
              <a:t>en.wikipedia.org</a:t>
            </a:r>
            <a:r>
              <a:rPr lang="en" sz="1600" dirty="0">
                <a:solidFill>
                  <a:srgbClr val="38761D"/>
                </a:solidFill>
                <a:highlight>
                  <a:schemeClr val="lt1"/>
                </a:highlight>
                <a:latin typeface="Economica"/>
                <a:ea typeface="Economica"/>
                <a:cs typeface="Economica"/>
                <a:sym typeface="Economica"/>
              </a:rPr>
              <a:t>/wiki/</a:t>
            </a:r>
            <a:r>
              <a:rPr lang="en" sz="1600" dirty="0" err="1">
                <a:solidFill>
                  <a:srgbClr val="38761D"/>
                </a:solidFill>
                <a:highlight>
                  <a:schemeClr val="lt1"/>
                </a:highlight>
                <a:latin typeface="Economica"/>
                <a:ea typeface="Economica"/>
                <a:cs typeface="Economica"/>
                <a:sym typeface="Economica"/>
              </a:rPr>
              <a:t>History_of_Unix</a:t>
            </a:r>
            <a:endParaRPr sz="1600" dirty="0"/>
          </a:p>
        </p:txBody>
      </p:sp>
      <p:sp>
        <p:nvSpPr>
          <p:cNvPr id="186" name="Google Shape;186;p27"/>
          <p:cNvSpPr txBox="1"/>
          <p:nvPr/>
        </p:nvSpPr>
        <p:spPr>
          <a:xfrm>
            <a:off x="8179318" y="881125"/>
            <a:ext cx="3936615" cy="880000"/>
          </a:xfrm>
          <a:prstGeom prst="rect">
            <a:avLst/>
          </a:prstGeom>
          <a:noFill/>
          <a:ln>
            <a:noFill/>
          </a:ln>
        </p:spPr>
        <p:txBody>
          <a:bodyPr spcFirstLastPara="1" wrap="square" lIns="121900" tIns="121900" rIns="121900" bIns="121900" anchor="ctr" anchorCtr="0">
            <a:noAutofit/>
          </a:bodyPr>
          <a:lstStyle/>
          <a:p>
            <a:r>
              <a:rPr lang="en" sz="1600" dirty="0">
                <a:solidFill>
                  <a:srgbClr val="38761D"/>
                </a:solidFill>
                <a:highlight>
                  <a:schemeClr val="lt1"/>
                </a:highlight>
                <a:latin typeface="Economica"/>
                <a:ea typeface="Economica"/>
                <a:cs typeface="Economica"/>
                <a:sym typeface="Economica"/>
              </a:rPr>
              <a:t>Ken Thompson (sitting) and Dennis Ritchie working together at a PDP-11</a:t>
            </a:r>
            <a:endParaRPr sz="1600" dirty="0">
              <a:solidFill>
                <a:srgbClr val="38761D"/>
              </a:solidFill>
              <a:highlight>
                <a:schemeClr val="lt1"/>
              </a:highlight>
              <a:latin typeface="Economica"/>
              <a:ea typeface="Economica"/>
              <a:cs typeface="Economica"/>
              <a:sym typeface="Economica"/>
            </a:endParaRPr>
          </a:p>
        </p:txBody>
      </p:sp>
      <p:sp>
        <p:nvSpPr>
          <p:cNvPr id="7" name="TextBox 6">
            <a:extLst>
              <a:ext uri="{FF2B5EF4-FFF2-40B4-BE49-F238E27FC236}">
                <a16:creationId xmlns:a16="http://schemas.microsoft.com/office/drawing/2014/main" id="{8B6E0412-C34D-644A-9FA5-2F370D05D84C}"/>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931793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653667" y="600200"/>
            <a:ext cx="7838400" cy="5454400"/>
          </a:xfrm>
          <a:prstGeom prst="rect">
            <a:avLst/>
          </a:prstGeom>
        </p:spPr>
        <p:txBody>
          <a:bodyPr spcFirstLastPara="1" vert="horz" wrap="square" lIns="121900" tIns="121900" rIns="121900" bIns="121900" rtlCol="0" anchor="ctr" anchorCtr="0">
            <a:noAutofit/>
          </a:bodyPr>
          <a:lstStyle/>
          <a:p>
            <a:r>
              <a:rPr lang="en"/>
              <a:t>Unix basics</a:t>
            </a:r>
            <a:endParaRPr/>
          </a:p>
        </p:txBody>
      </p:sp>
      <p:sp>
        <p:nvSpPr>
          <p:cNvPr id="3" name="TextBox 2">
            <a:extLst>
              <a:ext uri="{FF2B5EF4-FFF2-40B4-BE49-F238E27FC236}">
                <a16:creationId xmlns:a16="http://schemas.microsoft.com/office/drawing/2014/main" id="{69C83772-3EF8-2C42-A198-B08D1C5D5E3E}"/>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250146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b" anchorCtr="0">
            <a:noAutofit/>
          </a:bodyPr>
          <a:lstStyle/>
          <a:p>
            <a:r>
              <a:rPr lang="en"/>
              <a:t>The “prompt”</a:t>
            </a:r>
            <a:endParaRPr/>
          </a:p>
        </p:txBody>
      </p:sp>
      <p:pic>
        <p:nvPicPr>
          <p:cNvPr id="206" name="Google Shape;206;p30"/>
          <p:cNvPicPr preferRelativeResize="0"/>
          <p:nvPr/>
        </p:nvPicPr>
        <p:blipFill>
          <a:blip r:embed="rId3">
            <a:alphaModFix/>
          </a:blip>
          <a:stretch>
            <a:fillRect/>
          </a:stretch>
        </p:blipFill>
        <p:spPr>
          <a:xfrm>
            <a:off x="609468" y="1645567"/>
            <a:ext cx="7960601" cy="4970167"/>
          </a:xfrm>
          <a:prstGeom prst="rect">
            <a:avLst/>
          </a:prstGeom>
          <a:noFill/>
          <a:ln>
            <a:noFill/>
          </a:ln>
        </p:spPr>
      </p:pic>
      <p:cxnSp>
        <p:nvCxnSpPr>
          <p:cNvPr id="207" name="Google Shape;207;p30"/>
          <p:cNvCxnSpPr/>
          <p:nvPr/>
        </p:nvCxnSpPr>
        <p:spPr>
          <a:xfrm rot="10800000">
            <a:off x="2195500" y="2302133"/>
            <a:ext cx="6829200" cy="212800"/>
          </a:xfrm>
          <a:prstGeom prst="straightConnector1">
            <a:avLst/>
          </a:prstGeom>
          <a:noFill/>
          <a:ln w="19050" cap="flat" cmpd="sng">
            <a:solidFill>
              <a:srgbClr val="FF0000"/>
            </a:solidFill>
            <a:prstDash val="solid"/>
            <a:round/>
            <a:headEnd type="none" w="med" len="med"/>
            <a:tailEnd type="triangle" w="med" len="med"/>
          </a:ln>
        </p:spPr>
      </p:cxnSp>
      <p:sp>
        <p:nvSpPr>
          <p:cNvPr id="208" name="Google Shape;208;p30"/>
          <p:cNvSpPr txBox="1"/>
          <p:nvPr/>
        </p:nvSpPr>
        <p:spPr>
          <a:xfrm>
            <a:off x="9024700" y="2130667"/>
            <a:ext cx="3081200" cy="4000000"/>
          </a:xfrm>
          <a:prstGeom prst="rect">
            <a:avLst/>
          </a:prstGeom>
          <a:noFill/>
          <a:ln>
            <a:noFill/>
          </a:ln>
        </p:spPr>
        <p:txBody>
          <a:bodyPr spcFirstLastPara="1" wrap="square" lIns="121900" tIns="121900" rIns="121900" bIns="121900" anchor="ctr" anchorCtr="0">
            <a:noAutofit/>
          </a:bodyPr>
          <a:lstStyle/>
          <a:p>
            <a:r>
              <a:rPr lang="en" sz="2400" dirty="0">
                <a:solidFill>
                  <a:srgbClr val="38761D"/>
                </a:solidFill>
                <a:highlight>
                  <a:srgbClr val="FFFFFF"/>
                </a:highlight>
                <a:latin typeface="Economica"/>
                <a:ea typeface="Economica"/>
                <a:cs typeface="Economica"/>
                <a:sym typeface="Economica"/>
              </a:rPr>
              <a:t>The prompt is just a patient little thing that waits around for you to tell it what to do via “commands”.</a:t>
            </a:r>
            <a:endParaRPr sz="2400" dirty="0">
              <a:solidFill>
                <a:srgbClr val="38761D"/>
              </a:solidFill>
              <a:highlight>
                <a:srgbClr val="FFFFFF"/>
              </a:highlight>
              <a:latin typeface="Economica"/>
              <a:ea typeface="Economica"/>
              <a:cs typeface="Economica"/>
              <a:sym typeface="Economica"/>
            </a:endParaRPr>
          </a:p>
          <a:p>
            <a:endParaRPr sz="2400" dirty="0">
              <a:solidFill>
                <a:srgbClr val="38761D"/>
              </a:solidFill>
              <a:highlight>
                <a:srgbClr val="FFFFFF"/>
              </a:highlight>
              <a:latin typeface="Economica"/>
              <a:ea typeface="Economica"/>
              <a:cs typeface="Economica"/>
              <a:sym typeface="Economica"/>
            </a:endParaRPr>
          </a:p>
          <a:p>
            <a:r>
              <a:rPr lang="en" sz="2400" dirty="0">
                <a:solidFill>
                  <a:srgbClr val="38761D"/>
                </a:solidFill>
                <a:highlight>
                  <a:srgbClr val="FFFFFF"/>
                </a:highlight>
                <a:latin typeface="Economica"/>
                <a:ea typeface="Economica"/>
                <a:cs typeface="Economica"/>
                <a:sym typeface="Economica"/>
              </a:rPr>
              <a:t>Command syntax must be exact. In this way, Unix is dumb. It cannot infer what you meant if you misspell, provide the wrong syntax, etc.</a:t>
            </a:r>
            <a:endParaRPr sz="2400" dirty="0">
              <a:solidFill>
                <a:srgbClr val="38761D"/>
              </a:solidFill>
              <a:highlight>
                <a:srgbClr val="FFFFFF"/>
              </a:highlight>
              <a:latin typeface="Economica"/>
              <a:ea typeface="Economica"/>
              <a:cs typeface="Economica"/>
              <a:sym typeface="Economica"/>
            </a:endParaRPr>
          </a:p>
        </p:txBody>
      </p:sp>
      <p:sp>
        <p:nvSpPr>
          <p:cNvPr id="6" name="TextBox 5">
            <a:extLst>
              <a:ext uri="{FF2B5EF4-FFF2-40B4-BE49-F238E27FC236}">
                <a16:creationId xmlns:a16="http://schemas.microsoft.com/office/drawing/2014/main" id="{127D99CD-458F-0C43-9C0D-F9BA56623FA8}"/>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160234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421148" y="726034"/>
            <a:ext cx="11360800" cy="1108400"/>
          </a:xfrm>
          <a:prstGeom prst="rect">
            <a:avLst/>
          </a:prstGeom>
        </p:spPr>
        <p:txBody>
          <a:bodyPr spcFirstLastPara="1" vert="horz" wrap="square" lIns="121900" tIns="121900" rIns="121900" bIns="121900" rtlCol="0" anchor="b" anchorCtr="0">
            <a:noAutofit/>
          </a:bodyPr>
          <a:lstStyle/>
          <a:p>
            <a:r>
              <a:rPr lang="en" sz="5067" dirty="0"/>
              <a:t>The Unix file system. A tree just like OSX and Windows</a:t>
            </a:r>
            <a:endParaRPr sz="5067" dirty="0"/>
          </a:p>
        </p:txBody>
      </p:sp>
      <p:pic>
        <p:nvPicPr>
          <p:cNvPr id="264" name="Google Shape;264;p35"/>
          <p:cNvPicPr preferRelativeResize="0"/>
          <p:nvPr/>
        </p:nvPicPr>
        <p:blipFill>
          <a:blip r:embed="rId3">
            <a:alphaModFix/>
          </a:blip>
          <a:stretch>
            <a:fillRect/>
          </a:stretch>
        </p:blipFill>
        <p:spPr>
          <a:xfrm>
            <a:off x="6529200" y="2162500"/>
            <a:ext cx="5247200" cy="3328600"/>
          </a:xfrm>
          <a:prstGeom prst="rect">
            <a:avLst/>
          </a:prstGeom>
          <a:noFill/>
          <a:ln>
            <a:noFill/>
          </a:ln>
        </p:spPr>
      </p:pic>
      <p:pic>
        <p:nvPicPr>
          <p:cNvPr id="265" name="Google Shape;265;p35"/>
          <p:cNvPicPr preferRelativeResize="0"/>
          <p:nvPr/>
        </p:nvPicPr>
        <p:blipFill>
          <a:blip r:embed="rId4">
            <a:alphaModFix/>
          </a:blip>
          <a:stretch>
            <a:fillRect/>
          </a:stretch>
        </p:blipFill>
        <p:spPr>
          <a:xfrm>
            <a:off x="203201" y="1834434"/>
            <a:ext cx="5470695" cy="3656677"/>
          </a:xfrm>
          <a:prstGeom prst="rect">
            <a:avLst/>
          </a:prstGeom>
          <a:noFill/>
          <a:ln>
            <a:noFill/>
          </a:ln>
        </p:spPr>
      </p:pic>
      <p:sp>
        <p:nvSpPr>
          <p:cNvPr id="5" name="TextBox 4">
            <a:extLst>
              <a:ext uri="{FF2B5EF4-FFF2-40B4-BE49-F238E27FC236}">
                <a16:creationId xmlns:a16="http://schemas.microsoft.com/office/drawing/2014/main" id="{5586368E-44F9-C447-BED8-0B8D1F4C1323}"/>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pic>
        <p:nvPicPr>
          <p:cNvPr id="6" name="Google Shape;265;p35">
            <a:extLst>
              <a:ext uri="{FF2B5EF4-FFF2-40B4-BE49-F238E27FC236}">
                <a16:creationId xmlns:a16="http://schemas.microsoft.com/office/drawing/2014/main" id="{D9BAA207-8D6C-B041-9ECE-3C4211CB92BF}"/>
              </a:ext>
            </a:extLst>
          </p:cNvPr>
          <p:cNvPicPr preferRelativeResize="0"/>
          <p:nvPr/>
        </p:nvPicPr>
        <p:blipFill>
          <a:blip r:embed="rId4">
            <a:alphaModFix/>
          </a:blip>
          <a:stretch>
            <a:fillRect/>
          </a:stretch>
        </p:blipFill>
        <p:spPr>
          <a:xfrm>
            <a:off x="203201" y="1834434"/>
            <a:ext cx="5470695" cy="3656677"/>
          </a:xfrm>
          <a:prstGeom prst="rect">
            <a:avLst/>
          </a:prstGeom>
          <a:noFill/>
          <a:ln>
            <a:noFill/>
          </a:ln>
        </p:spPr>
      </p:pic>
    </p:spTree>
    <p:extLst>
      <p:ext uri="{BB962C8B-B14F-4D97-AF65-F5344CB8AC3E}">
        <p14:creationId xmlns:p14="http://schemas.microsoft.com/office/powerpoint/2010/main" val="1276654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415600" y="116433"/>
            <a:ext cx="11360800" cy="1108400"/>
          </a:xfrm>
          <a:prstGeom prst="rect">
            <a:avLst/>
          </a:prstGeom>
        </p:spPr>
        <p:txBody>
          <a:bodyPr spcFirstLastPara="1" vert="horz" wrap="square" lIns="121900" tIns="121900" rIns="121900" bIns="121900" rtlCol="0" anchor="ctr" anchorCtr="0">
            <a:noAutofit/>
          </a:bodyPr>
          <a:lstStyle/>
          <a:p>
            <a:r>
              <a:rPr lang="en" sz="4800" dirty="0"/>
              <a:t>I am lazy. You should be too. Shortcuts!!!</a:t>
            </a:r>
            <a:endParaRPr sz="4800" dirty="0"/>
          </a:p>
          <a:p>
            <a:endParaRPr sz="2400" dirty="0"/>
          </a:p>
        </p:txBody>
      </p:sp>
      <p:sp>
        <p:nvSpPr>
          <p:cNvPr id="187" name="Google Shape;187;p26"/>
          <p:cNvSpPr txBox="1">
            <a:spLocks noGrp="1"/>
          </p:cNvSpPr>
          <p:nvPr>
            <p:ph type="title"/>
          </p:nvPr>
        </p:nvSpPr>
        <p:spPr>
          <a:xfrm>
            <a:off x="415600" y="3367633"/>
            <a:ext cx="11360800" cy="1108400"/>
          </a:xfrm>
          <a:prstGeom prst="rect">
            <a:avLst/>
          </a:prstGeom>
        </p:spPr>
        <p:txBody>
          <a:bodyPr spcFirstLastPara="1" vert="horz" wrap="square" lIns="121900" tIns="121900" rIns="121900" bIns="121900" rtlCol="0" anchor="ctr" anchorCtr="0">
            <a:noAutofit/>
          </a:bodyPr>
          <a:lstStyle/>
          <a:p>
            <a:pPr marL="609585" indent="-558786">
              <a:lnSpc>
                <a:spcPct val="115000"/>
              </a:lnSpc>
              <a:buSzPts val="3000"/>
              <a:buAutoNum type="arabicPeriod"/>
            </a:pPr>
            <a:r>
              <a:rPr lang="en" sz="2800" dirty="0"/>
              <a:t>Go back to past commands with the arrow keys. </a:t>
            </a:r>
            <a:endParaRPr sz="2800" dirty="0"/>
          </a:p>
          <a:p>
            <a:pPr marL="609585" indent="-558786">
              <a:lnSpc>
                <a:spcPct val="115000"/>
              </a:lnSpc>
              <a:buSzPts val="3000"/>
              <a:buAutoNum type="arabicPeriod"/>
            </a:pPr>
            <a:r>
              <a:rPr lang="en" sz="2800" dirty="0"/>
              <a:t>The </a:t>
            </a:r>
            <a:r>
              <a:rPr lang="en" sz="2800" dirty="0">
                <a:solidFill>
                  <a:srgbClr val="38761D"/>
                </a:solidFill>
                <a:latin typeface="Consolas"/>
                <a:ea typeface="Consolas"/>
                <a:cs typeface="Consolas"/>
                <a:sym typeface="Consolas"/>
              </a:rPr>
              <a:t>history</a:t>
            </a:r>
            <a:r>
              <a:rPr lang="en" sz="2800" dirty="0"/>
              <a:t> command will report the commands you have used in the past.</a:t>
            </a:r>
            <a:endParaRPr sz="2800" dirty="0"/>
          </a:p>
          <a:p>
            <a:pPr marL="609585" indent="-558786">
              <a:lnSpc>
                <a:spcPct val="115000"/>
              </a:lnSpc>
              <a:buSzPts val="3000"/>
              <a:buAutoNum type="arabicPeriod"/>
            </a:pPr>
            <a:r>
              <a:rPr lang="en" sz="2800" dirty="0"/>
              <a:t>Type the "</a:t>
            </a:r>
            <a:r>
              <a:rPr lang="en" sz="2800" dirty="0">
                <a:solidFill>
                  <a:srgbClr val="38761D"/>
                </a:solidFill>
              </a:rPr>
              <a:t>Ctrl</a:t>
            </a:r>
            <a:r>
              <a:rPr lang="en" sz="2800" dirty="0"/>
              <a:t>" "</a:t>
            </a:r>
            <a:r>
              <a:rPr lang="en" sz="2800" dirty="0">
                <a:solidFill>
                  <a:srgbClr val="38761D"/>
                </a:solidFill>
              </a:rPr>
              <a:t>r</a:t>
            </a:r>
            <a:r>
              <a:rPr lang="en" sz="2800" dirty="0"/>
              <a:t>" keys at the same time to bring up a search for commands that contain search terms. Use the arrow keys to cycle through all commands that match the search term.</a:t>
            </a:r>
            <a:endParaRPr sz="2800" dirty="0"/>
          </a:p>
          <a:p>
            <a:pPr marL="609585" indent="-558786">
              <a:lnSpc>
                <a:spcPct val="115000"/>
              </a:lnSpc>
              <a:buSzPts val="3000"/>
              <a:buAutoNum type="arabicPeriod"/>
            </a:pPr>
            <a:r>
              <a:rPr lang="en" sz="2800" dirty="0"/>
              <a:t>Use the "</a:t>
            </a:r>
            <a:r>
              <a:rPr lang="en" sz="2800" dirty="0">
                <a:solidFill>
                  <a:srgbClr val="38761D"/>
                </a:solidFill>
              </a:rPr>
              <a:t>Tab</a:t>
            </a:r>
            <a:r>
              <a:rPr lang="en" sz="2800" dirty="0"/>
              <a:t>" key for autocomplete - just like your smartphone!</a:t>
            </a:r>
            <a:endParaRPr sz="2800" dirty="0"/>
          </a:p>
          <a:p>
            <a:pPr marL="609585" indent="-558786">
              <a:lnSpc>
                <a:spcPct val="115000"/>
              </a:lnSpc>
              <a:buSzPts val="3000"/>
              <a:buAutoNum type="arabicPeriod"/>
            </a:pPr>
            <a:r>
              <a:rPr lang="en" sz="2800" dirty="0"/>
              <a:t>Type the "</a:t>
            </a:r>
            <a:r>
              <a:rPr lang="en" sz="2800" dirty="0">
                <a:solidFill>
                  <a:srgbClr val="38761D"/>
                </a:solidFill>
              </a:rPr>
              <a:t>Ctrl</a:t>
            </a:r>
            <a:r>
              <a:rPr lang="en" sz="2800" dirty="0"/>
              <a:t>" "</a:t>
            </a:r>
            <a:r>
              <a:rPr lang="en" sz="2800" dirty="0">
                <a:solidFill>
                  <a:srgbClr val="38761D"/>
                </a:solidFill>
              </a:rPr>
              <a:t>c</a:t>
            </a:r>
            <a:r>
              <a:rPr lang="en" sz="2800" dirty="0"/>
              <a:t>" keys at the same time to </a:t>
            </a:r>
            <a:r>
              <a:rPr lang="en" sz="2800" u="sng" dirty="0"/>
              <a:t>kill a command.</a:t>
            </a:r>
            <a:endParaRPr sz="2800" u="sng" dirty="0"/>
          </a:p>
        </p:txBody>
      </p:sp>
      <p:sp>
        <p:nvSpPr>
          <p:cNvPr id="4" name="TextBox 3">
            <a:extLst>
              <a:ext uri="{FF2B5EF4-FFF2-40B4-BE49-F238E27FC236}">
                <a16:creationId xmlns:a16="http://schemas.microsoft.com/office/drawing/2014/main" id="{CF120A9A-D0C3-FD4C-B8B6-EC6C99116492}"/>
              </a:ext>
            </a:extLst>
          </p:cNvPr>
          <p:cNvSpPr txBox="1"/>
          <p:nvPr/>
        </p:nvSpPr>
        <p:spPr>
          <a:xfrm>
            <a:off x="11425594" y="107988"/>
            <a:ext cx="681639" cy="369332"/>
          </a:xfrm>
          <a:prstGeom prst="rect">
            <a:avLst/>
          </a:prstGeom>
          <a:noFill/>
        </p:spPr>
        <p:txBody>
          <a:bodyPr wrap="square" rtlCol="0">
            <a:spAutoFit/>
          </a:bodyPr>
          <a:lstStyle/>
          <a:p>
            <a:r>
              <a:rPr lang="en-US" dirty="0"/>
              <a:t>ARQ</a:t>
            </a:r>
          </a:p>
        </p:txBody>
      </p:sp>
    </p:spTree>
    <p:extLst>
      <p:ext uri="{BB962C8B-B14F-4D97-AF65-F5344CB8AC3E}">
        <p14:creationId xmlns:p14="http://schemas.microsoft.com/office/powerpoint/2010/main" val="331284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8389-4F8F-A046-AF4D-F55C46812476}"/>
              </a:ext>
            </a:extLst>
          </p:cNvPr>
          <p:cNvSpPr>
            <a:spLocks noGrp="1"/>
          </p:cNvSpPr>
          <p:nvPr>
            <p:ph type="title"/>
          </p:nvPr>
        </p:nvSpPr>
        <p:spPr/>
        <p:txBody>
          <a:bodyPr/>
          <a:lstStyle/>
          <a:p>
            <a:r>
              <a:rPr lang="en-US" dirty="0"/>
              <a:t>Unix is a stupid robot</a:t>
            </a:r>
          </a:p>
        </p:txBody>
      </p:sp>
      <p:sp>
        <p:nvSpPr>
          <p:cNvPr id="3" name="Content Placeholder 2">
            <a:extLst>
              <a:ext uri="{FF2B5EF4-FFF2-40B4-BE49-F238E27FC236}">
                <a16:creationId xmlns:a16="http://schemas.microsoft.com/office/drawing/2014/main" id="{2A4FDF86-982F-5B4A-91C6-02BF89830E67}"/>
              </a:ext>
            </a:extLst>
          </p:cNvPr>
          <p:cNvSpPr>
            <a:spLocks noGrp="1"/>
          </p:cNvSpPr>
          <p:nvPr>
            <p:ph idx="1"/>
          </p:nvPr>
        </p:nvSpPr>
        <p:spPr>
          <a:xfrm>
            <a:off x="838200" y="1825625"/>
            <a:ext cx="8053552" cy="4351338"/>
          </a:xfrm>
        </p:spPr>
        <p:txBody>
          <a:bodyPr/>
          <a:lstStyle/>
          <a:p>
            <a:r>
              <a:rPr lang="en-US" dirty="0"/>
              <a:t>Spaces: Spaces in names of files could be interpreted as a new command, use underscores instead!</a:t>
            </a:r>
          </a:p>
          <a:p>
            <a:r>
              <a:rPr lang="en-US" dirty="0"/>
              <a:t>Case sensitivity: If a command of file name is capitalized, it needs to be typed that way!</a:t>
            </a:r>
          </a:p>
          <a:p>
            <a:r>
              <a:rPr lang="en-US" dirty="0"/>
              <a:t>Spelling: There is no spell check. If you mis-type a command or file name, it will not find it!</a:t>
            </a:r>
          </a:p>
        </p:txBody>
      </p:sp>
      <p:pic>
        <p:nvPicPr>
          <p:cNvPr id="4" name="Picture 3">
            <a:extLst>
              <a:ext uri="{FF2B5EF4-FFF2-40B4-BE49-F238E27FC236}">
                <a16:creationId xmlns:a16="http://schemas.microsoft.com/office/drawing/2014/main" id="{47E2E91E-8BAC-CF4B-9380-2E63E93D5E78}"/>
              </a:ext>
            </a:extLst>
          </p:cNvPr>
          <p:cNvPicPr>
            <a:picLocks noChangeAspect="1"/>
          </p:cNvPicPr>
          <p:nvPr/>
        </p:nvPicPr>
        <p:blipFill>
          <a:blip r:embed="rId2"/>
          <a:stretch>
            <a:fillRect/>
          </a:stretch>
        </p:blipFill>
        <p:spPr>
          <a:xfrm>
            <a:off x="9134365" y="2428875"/>
            <a:ext cx="2794000" cy="4064000"/>
          </a:xfrm>
          <a:prstGeom prst="rect">
            <a:avLst/>
          </a:prstGeom>
        </p:spPr>
      </p:pic>
      <p:sp>
        <p:nvSpPr>
          <p:cNvPr id="5" name="Rectangle 4">
            <a:extLst>
              <a:ext uri="{FF2B5EF4-FFF2-40B4-BE49-F238E27FC236}">
                <a16:creationId xmlns:a16="http://schemas.microsoft.com/office/drawing/2014/main" id="{14B0D165-93E5-D34D-AF34-5FB1E84C2E1F}"/>
              </a:ext>
            </a:extLst>
          </p:cNvPr>
          <p:cNvSpPr/>
          <p:nvPr/>
        </p:nvSpPr>
        <p:spPr>
          <a:xfrm>
            <a:off x="7977352" y="6664797"/>
            <a:ext cx="6096000" cy="230832"/>
          </a:xfrm>
          <a:prstGeom prst="rect">
            <a:avLst/>
          </a:prstGeom>
        </p:spPr>
        <p:txBody>
          <a:bodyPr>
            <a:spAutoFit/>
          </a:bodyPr>
          <a:lstStyle/>
          <a:p>
            <a:r>
              <a:rPr lang="en-US" sz="900" dirty="0">
                <a:hlinkClick r:id="rId3"/>
              </a:rPr>
              <a:t>https://en.wikipedia.org/wiki/Bender_(Futurama)#/media/File:Bender_Rodriguez.png</a:t>
            </a:r>
            <a:endParaRPr lang="en-US" sz="900" dirty="0"/>
          </a:p>
        </p:txBody>
      </p:sp>
    </p:spTree>
    <p:extLst>
      <p:ext uri="{BB962C8B-B14F-4D97-AF65-F5344CB8AC3E}">
        <p14:creationId xmlns:p14="http://schemas.microsoft.com/office/powerpoint/2010/main" val="2249755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2D99-A2BA-C743-9C28-3F8F66D71203}"/>
              </a:ext>
            </a:extLst>
          </p:cNvPr>
          <p:cNvSpPr>
            <a:spLocks noGrp="1"/>
          </p:cNvSpPr>
          <p:nvPr>
            <p:ph type="title"/>
          </p:nvPr>
        </p:nvSpPr>
        <p:spPr>
          <a:xfrm>
            <a:off x="2383221" y="2103437"/>
            <a:ext cx="10515600" cy="1325563"/>
          </a:xfrm>
        </p:spPr>
        <p:txBody>
          <a:bodyPr/>
          <a:lstStyle/>
          <a:p>
            <a:r>
              <a:rPr lang="en-US" dirty="0"/>
              <a:t>Access the slides and files here: </a:t>
            </a:r>
            <a:br>
              <a:rPr lang="en-US" dirty="0"/>
            </a:br>
            <a:r>
              <a:rPr lang="en-US" dirty="0"/>
              <a:t>	</a:t>
            </a:r>
          </a:p>
        </p:txBody>
      </p:sp>
      <p:sp>
        <p:nvSpPr>
          <p:cNvPr id="4" name="Rectangle 3">
            <a:extLst>
              <a:ext uri="{FF2B5EF4-FFF2-40B4-BE49-F238E27FC236}">
                <a16:creationId xmlns:a16="http://schemas.microsoft.com/office/drawing/2014/main" id="{6B53121B-F976-974C-8963-03F6AF4F9F81}"/>
              </a:ext>
            </a:extLst>
          </p:cNvPr>
          <p:cNvSpPr/>
          <p:nvPr/>
        </p:nvSpPr>
        <p:spPr>
          <a:xfrm>
            <a:off x="1316390" y="3038855"/>
            <a:ext cx="8961749" cy="584775"/>
          </a:xfrm>
          <a:prstGeom prst="rect">
            <a:avLst/>
          </a:prstGeom>
        </p:spPr>
        <p:txBody>
          <a:bodyPr wrap="none">
            <a:spAutoFit/>
          </a:bodyPr>
          <a:lstStyle/>
          <a:p>
            <a:r>
              <a:rPr lang="en-US" sz="3200" dirty="0">
                <a:hlinkClick r:id="rId2"/>
              </a:rPr>
              <a:t>https://github.com/j-berg/bioinformatics_bootcamp</a:t>
            </a:r>
            <a:endParaRPr lang="en-US" sz="3200" dirty="0"/>
          </a:p>
        </p:txBody>
      </p:sp>
    </p:spTree>
    <p:extLst>
      <p:ext uri="{BB962C8B-B14F-4D97-AF65-F5344CB8AC3E}">
        <p14:creationId xmlns:p14="http://schemas.microsoft.com/office/powerpoint/2010/main" val="2287454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8389-4F8F-A046-AF4D-F55C46812476}"/>
              </a:ext>
            </a:extLst>
          </p:cNvPr>
          <p:cNvSpPr>
            <a:spLocks noGrp="1"/>
          </p:cNvSpPr>
          <p:nvPr>
            <p:ph type="title"/>
          </p:nvPr>
        </p:nvSpPr>
        <p:spPr/>
        <p:txBody>
          <a:bodyPr/>
          <a:lstStyle/>
          <a:p>
            <a:r>
              <a:rPr lang="en-US" dirty="0"/>
              <a:t>Where am I?</a:t>
            </a:r>
          </a:p>
        </p:txBody>
      </p:sp>
      <p:pic>
        <p:nvPicPr>
          <p:cNvPr id="9" name="Content Placeholder 8">
            <a:extLst>
              <a:ext uri="{FF2B5EF4-FFF2-40B4-BE49-F238E27FC236}">
                <a16:creationId xmlns:a16="http://schemas.microsoft.com/office/drawing/2014/main" id="{1E42D0EB-8E7C-8549-AA08-87995A27A973}"/>
              </a:ext>
            </a:extLst>
          </p:cNvPr>
          <p:cNvPicPr>
            <a:picLocks noGrp="1" noChangeAspect="1"/>
          </p:cNvPicPr>
          <p:nvPr>
            <p:ph idx="1"/>
          </p:nvPr>
        </p:nvPicPr>
        <p:blipFill>
          <a:blip r:embed="rId2"/>
          <a:stretch>
            <a:fillRect/>
          </a:stretch>
        </p:blipFill>
        <p:spPr>
          <a:xfrm>
            <a:off x="922283" y="3117905"/>
            <a:ext cx="4216400" cy="444500"/>
          </a:xfrm>
        </p:spPr>
      </p:pic>
      <p:pic>
        <p:nvPicPr>
          <p:cNvPr id="6" name="Picture 5">
            <a:extLst>
              <a:ext uri="{FF2B5EF4-FFF2-40B4-BE49-F238E27FC236}">
                <a16:creationId xmlns:a16="http://schemas.microsoft.com/office/drawing/2014/main" id="{F441DD4D-EBE0-E648-9D28-02C6DCC43C79}"/>
              </a:ext>
            </a:extLst>
          </p:cNvPr>
          <p:cNvPicPr>
            <a:picLocks noChangeAspect="1"/>
          </p:cNvPicPr>
          <p:nvPr/>
        </p:nvPicPr>
        <p:blipFill>
          <a:blip r:embed="rId3"/>
          <a:stretch>
            <a:fillRect/>
          </a:stretch>
        </p:blipFill>
        <p:spPr>
          <a:xfrm>
            <a:off x="6705600" y="2010897"/>
            <a:ext cx="5307724" cy="3980793"/>
          </a:xfrm>
          <a:prstGeom prst="rect">
            <a:avLst/>
          </a:prstGeom>
        </p:spPr>
      </p:pic>
      <p:sp>
        <p:nvSpPr>
          <p:cNvPr id="7" name="Rectangle 6">
            <a:extLst>
              <a:ext uri="{FF2B5EF4-FFF2-40B4-BE49-F238E27FC236}">
                <a16:creationId xmlns:a16="http://schemas.microsoft.com/office/drawing/2014/main" id="{A35D3244-EB6C-0C4B-8409-E131A13DC906}"/>
              </a:ext>
            </a:extLst>
          </p:cNvPr>
          <p:cNvSpPr/>
          <p:nvPr/>
        </p:nvSpPr>
        <p:spPr>
          <a:xfrm>
            <a:off x="7346731" y="6642556"/>
            <a:ext cx="6096000" cy="215444"/>
          </a:xfrm>
          <a:prstGeom prst="rect">
            <a:avLst/>
          </a:prstGeom>
        </p:spPr>
        <p:txBody>
          <a:bodyPr>
            <a:spAutoFit/>
          </a:bodyPr>
          <a:lstStyle/>
          <a:p>
            <a:r>
              <a:rPr lang="en-US" sz="800" dirty="0">
                <a:hlinkClick r:id="rId4"/>
              </a:rPr>
              <a:t>https://www.independent.co.uk/arts-entertainment/books/news/wheres-the-brains-behind-wally-6261459.html</a:t>
            </a:r>
            <a:endParaRPr lang="en-US" sz="800" dirty="0"/>
          </a:p>
        </p:txBody>
      </p:sp>
      <p:sp>
        <p:nvSpPr>
          <p:cNvPr id="10" name="TextBox 9">
            <a:extLst>
              <a:ext uri="{FF2B5EF4-FFF2-40B4-BE49-F238E27FC236}">
                <a16:creationId xmlns:a16="http://schemas.microsoft.com/office/drawing/2014/main" id="{898683AE-2007-9240-8C2E-27EBDA03C307}"/>
              </a:ext>
            </a:extLst>
          </p:cNvPr>
          <p:cNvSpPr txBox="1"/>
          <p:nvPr/>
        </p:nvSpPr>
        <p:spPr>
          <a:xfrm>
            <a:off x="838200" y="2192256"/>
            <a:ext cx="2581284" cy="646331"/>
          </a:xfrm>
          <a:prstGeom prst="rect">
            <a:avLst/>
          </a:prstGeom>
          <a:noFill/>
        </p:spPr>
        <p:txBody>
          <a:bodyPr wrap="none" rtlCol="0">
            <a:spAutoFit/>
          </a:bodyPr>
          <a:lstStyle/>
          <a:p>
            <a:r>
              <a:rPr lang="en-US" dirty="0"/>
              <a:t>“Print Working Directory”</a:t>
            </a:r>
          </a:p>
          <a:p>
            <a:r>
              <a:rPr lang="en-US" dirty="0"/>
              <a:t>$ </a:t>
            </a:r>
            <a:r>
              <a:rPr lang="en-US" dirty="0" err="1"/>
              <a:t>pwd</a:t>
            </a:r>
            <a:endParaRPr lang="en-US" dirty="0"/>
          </a:p>
        </p:txBody>
      </p:sp>
      <p:sp>
        <p:nvSpPr>
          <p:cNvPr id="11" name="TextBox 10">
            <a:extLst>
              <a:ext uri="{FF2B5EF4-FFF2-40B4-BE49-F238E27FC236}">
                <a16:creationId xmlns:a16="http://schemas.microsoft.com/office/drawing/2014/main" id="{B1E70224-8E6B-E24B-AF0E-5E727257E80A}"/>
              </a:ext>
            </a:extLst>
          </p:cNvPr>
          <p:cNvSpPr txBox="1"/>
          <p:nvPr/>
        </p:nvSpPr>
        <p:spPr>
          <a:xfrm>
            <a:off x="838200" y="3849085"/>
            <a:ext cx="4750676" cy="646331"/>
          </a:xfrm>
          <a:prstGeom prst="rect">
            <a:avLst/>
          </a:prstGeom>
          <a:noFill/>
        </p:spPr>
        <p:txBody>
          <a:bodyPr wrap="square" rtlCol="0">
            <a:spAutoFit/>
          </a:bodyPr>
          <a:lstStyle/>
          <a:p>
            <a:r>
              <a:rPr lang="en-US" dirty="0"/>
              <a:t>Will output the absolute pathway to your current working directory</a:t>
            </a:r>
          </a:p>
        </p:txBody>
      </p:sp>
    </p:spTree>
    <p:extLst>
      <p:ext uri="{BB962C8B-B14F-4D97-AF65-F5344CB8AC3E}">
        <p14:creationId xmlns:p14="http://schemas.microsoft.com/office/powerpoint/2010/main" val="1494737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C359-F45C-7043-935C-A2BA134436BA}"/>
              </a:ext>
            </a:extLst>
          </p:cNvPr>
          <p:cNvSpPr>
            <a:spLocks noGrp="1"/>
          </p:cNvSpPr>
          <p:nvPr>
            <p:ph type="title"/>
          </p:nvPr>
        </p:nvSpPr>
        <p:spPr/>
        <p:txBody>
          <a:bodyPr/>
          <a:lstStyle/>
          <a:p>
            <a:r>
              <a:rPr lang="en-US" dirty="0"/>
              <a:t>How do I move?</a:t>
            </a:r>
          </a:p>
        </p:txBody>
      </p:sp>
      <p:sp>
        <p:nvSpPr>
          <p:cNvPr id="3" name="Content Placeholder 2">
            <a:extLst>
              <a:ext uri="{FF2B5EF4-FFF2-40B4-BE49-F238E27FC236}">
                <a16:creationId xmlns:a16="http://schemas.microsoft.com/office/drawing/2014/main" id="{4BCEE9E2-84C9-7349-AC41-35A65D981654}"/>
              </a:ext>
            </a:extLst>
          </p:cNvPr>
          <p:cNvSpPr>
            <a:spLocks noGrp="1"/>
          </p:cNvSpPr>
          <p:nvPr>
            <p:ph idx="1"/>
          </p:nvPr>
        </p:nvSpPr>
        <p:spPr>
          <a:xfrm>
            <a:off x="838200" y="1825625"/>
            <a:ext cx="5867400" cy="4351338"/>
          </a:xfrm>
        </p:spPr>
        <p:txBody>
          <a:bodyPr/>
          <a:lstStyle/>
          <a:p>
            <a:r>
              <a:rPr lang="en-US" dirty="0"/>
              <a:t>“Change directory”</a:t>
            </a:r>
          </a:p>
          <a:p>
            <a:pPr marL="0" indent="0">
              <a:buNone/>
            </a:pPr>
            <a:r>
              <a:rPr lang="en-US" dirty="0"/>
              <a:t>$ cd</a:t>
            </a:r>
          </a:p>
          <a:p>
            <a:pPr marL="0" indent="0">
              <a:buNone/>
            </a:pPr>
            <a:endParaRPr lang="en-US" dirty="0"/>
          </a:p>
          <a:p>
            <a:pPr marL="0" indent="0">
              <a:buNone/>
            </a:pPr>
            <a:r>
              <a:rPr lang="en-US" dirty="0"/>
              <a:t>Move your current working directory</a:t>
            </a:r>
          </a:p>
          <a:p>
            <a:pPr marL="0" indent="0">
              <a:buNone/>
            </a:pPr>
            <a:r>
              <a:rPr lang="en-US" dirty="0"/>
              <a:t>We are in the “test” directory</a:t>
            </a:r>
          </a:p>
          <a:p>
            <a:pPr marL="0" indent="0">
              <a:buNone/>
            </a:pPr>
            <a:r>
              <a:rPr lang="en-US" dirty="0"/>
              <a:t>We want to move to the “</a:t>
            </a:r>
            <a:r>
              <a:rPr lang="en-US" dirty="0" err="1"/>
              <a:t>luke</a:t>
            </a:r>
            <a:r>
              <a:rPr lang="en-US" dirty="0"/>
              <a:t>” directory</a:t>
            </a:r>
          </a:p>
          <a:p>
            <a:pPr marL="0" indent="0">
              <a:buNone/>
            </a:pPr>
            <a:r>
              <a:rPr lang="en-US" dirty="0"/>
              <a:t>Only the text after the “$” is the command</a:t>
            </a:r>
          </a:p>
        </p:txBody>
      </p:sp>
      <p:pic>
        <p:nvPicPr>
          <p:cNvPr id="7" name="Picture 6">
            <a:extLst>
              <a:ext uri="{FF2B5EF4-FFF2-40B4-BE49-F238E27FC236}">
                <a16:creationId xmlns:a16="http://schemas.microsoft.com/office/drawing/2014/main" id="{CAF53827-C35B-4340-B3EF-517DCEF62634}"/>
              </a:ext>
            </a:extLst>
          </p:cNvPr>
          <p:cNvPicPr>
            <a:picLocks noChangeAspect="1"/>
          </p:cNvPicPr>
          <p:nvPr/>
        </p:nvPicPr>
        <p:blipFill rotWithShape="1">
          <a:blip r:embed="rId2"/>
          <a:srcRect b="28743"/>
          <a:stretch/>
        </p:blipFill>
        <p:spPr>
          <a:xfrm>
            <a:off x="7491028" y="1825625"/>
            <a:ext cx="4483100" cy="3303095"/>
          </a:xfrm>
          <a:prstGeom prst="rect">
            <a:avLst/>
          </a:prstGeom>
        </p:spPr>
      </p:pic>
      <p:cxnSp>
        <p:nvCxnSpPr>
          <p:cNvPr id="8" name="Straight Arrow Connector 7">
            <a:extLst>
              <a:ext uri="{FF2B5EF4-FFF2-40B4-BE49-F238E27FC236}">
                <a16:creationId xmlns:a16="http://schemas.microsoft.com/office/drawing/2014/main" id="{E538DB4C-D322-1C46-B894-7D9A948D1DE7}"/>
              </a:ext>
            </a:extLst>
          </p:cNvPr>
          <p:cNvCxnSpPr>
            <a:cxnSpLocks/>
          </p:cNvCxnSpPr>
          <p:nvPr/>
        </p:nvCxnSpPr>
        <p:spPr>
          <a:xfrm flipH="1">
            <a:off x="10187358" y="1027906"/>
            <a:ext cx="438601" cy="79771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3F8855-2784-2744-B03B-E5F759ECA1A9}"/>
              </a:ext>
            </a:extLst>
          </p:cNvPr>
          <p:cNvCxnSpPr>
            <a:cxnSpLocks/>
          </p:cNvCxnSpPr>
          <p:nvPr/>
        </p:nvCxnSpPr>
        <p:spPr>
          <a:xfrm flipH="1">
            <a:off x="11535527" y="3891975"/>
            <a:ext cx="438601" cy="79771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6C2818-5A99-034B-9774-A8A7F3421363}"/>
              </a:ext>
            </a:extLst>
          </p:cNvPr>
          <p:cNvCxnSpPr>
            <a:cxnSpLocks/>
          </p:cNvCxnSpPr>
          <p:nvPr/>
        </p:nvCxnSpPr>
        <p:spPr>
          <a:xfrm flipH="1" flipV="1">
            <a:off x="10187358" y="5128720"/>
            <a:ext cx="545120" cy="629047"/>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001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C988-65D3-1A4F-B707-8AF8245A0B97}"/>
              </a:ext>
            </a:extLst>
          </p:cNvPr>
          <p:cNvSpPr>
            <a:spLocks noGrp="1"/>
          </p:cNvSpPr>
          <p:nvPr>
            <p:ph type="title"/>
          </p:nvPr>
        </p:nvSpPr>
        <p:spPr/>
        <p:txBody>
          <a:bodyPr/>
          <a:lstStyle/>
          <a:p>
            <a:r>
              <a:rPr lang="en-US" dirty="0"/>
              <a:t>What else is around me?</a:t>
            </a:r>
          </a:p>
        </p:txBody>
      </p:sp>
      <p:sp>
        <p:nvSpPr>
          <p:cNvPr id="3" name="Content Placeholder 2">
            <a:extLst>
              <a:ext uri="{FF2B5EF4-FFF2-40B4-BE49-F238E27FC236}">
                <a16:creationId xmlns:a16="http://schemas.microsoft.com/office/drawing/2014/main" id="{BC420F46-D89A-C748-B67C-5FA9CDE3928E}"/>
              </a:ext>
            </a:extLst>
          </p:cNvPr>
          <p:cNvSpPr>
            <a:spLocks noGrp="1"/>
          </p:cNvSpPr>
          <p:nvPr>
            <p:ph idx="1"/>
          </p:nvPr>
        </p:nvSpPr>
        <p:spPr>
          <a:xfrm>
            <a:off x="838200" y="1825625"/>
            <a:ext cx="6214241" cy="4351338"/>
          </a:xfrm>
        </p:spPr>
        <p:txBody>
          <a:bodyPr>
            <a:normAutofit/>
          </a:bodyPr>
          <a:lstStyle/>
          <a:p>
            <a:r>
              <a:rPr lang="en-US" dirty="0"/>
              <a:t>List</a:t>
            </a:r>
          </a:p>
          <a:p>
            <a:pPr marL="0" indent="0">
              <a:buNone/>
            </a:pPr>
            <a:r>
              <a:rPr lang="en-US" dirty="0"/>
              <a:t>$ ls</a:t>
            </a:r>
          </a:p>
          <a:p>
            <a:pPr marL="0" indent="0">
              <a:buNone/>
            </a:pPr>
            <a:endParaRPr lang="en-US" dirty="0"/>
          </a:p>
          <a:p>
            <a:r>
              <a:rPr lang="en-US" dirty="0"/>
              <a:t>Lists the files and folders in the specified directory</a:t>
            </a:r>
          </a:p>
          <a:p>
            <a:r>
              <a:rPr lang="en-US" dirty="0"/>
              <a:t>.     =&gt; current directory </a:t>
            </a:r>
          </a:p>
          <a:p>
            <a:r>
              <a:rPr lang="en-US" dirty="0"/>
              <a:t>..    =&gt; back one directory </a:t>
            </a:r>
          </a:p>
          <a:p>
            <a:r>
              <a:rPr lang="en-US" dirty="0"/>
              <a:t>/    =&gt; separate folders in a folder pathway</a:t>
            </a:r>
          </a:p>
        </p:txBody>
      </p:sp>
      <p:pic>
        <p:nvPicPr>
          <p:cNvPr id="5" name="Picture 4">
            <a:extLst>
              <a:ext uri="{FF2B5EF4-FFF2-40B4-BE49-F238E27FC236}">
                <a16:creationId xmlns:a16="http://schemas.microsoft.com/office/drawing/2014/main" id="{6E4886B5-E75F-1345-84F5-BD4CF7181FB3}"/>
              </a:ext>
            </a:extLst>
          </p:cNvPr>
          <p:cNvPicPr>
            <a:picLocks noChangeAspect="1"/>
          </p:cNvPicPr>
          <p:nvPr/>
        </p:nvPicPr>
        <p:blipFill>
          <a:blip r:embed="rId2"/>
          <a:stretch>
            <a:fillRect/>
          </a:stretch>
        </p:blipFill>
        <p:spPr>
          <a:xfrm>
            <a:off x="7186229" y="1529050"/>
            <a:ext cx="4483100" cy="4635500"/>
          </a:xfrm>
          <a:prstGeom prst="rect">
            <a:avLst/>
          </a:prstGeom>
        </p:spPr>
      </p:pic>
      <p:cxnSp>
        <p:nvCxnSpPr>
          <p:cNvPr id="6" name="Straight Arrow Connector 5">
            <a:extLst>
              <a:ext uri="{FF2B5EF4-FFF2-40B4-BE49-F238E27FC236}">
                <a16:creationId xmlns:a16="http://schemas.microsoft.com/office/drawing/2014/main" id="{DBDF818F-86A1-724D-8B47-97802EB67C77}"/>
              </a:ext>
            </a:extLst>
          </p:cNvPr>
          <p:cNvCxnSpPr>
            <a:cxnSpLocks/>
          </p:cNvCxnSpPr>
          <p:nvPr/>
        </p:nvCxnSpPr>
        <p:spPr>
          <a:xfrm flipH="1">
            <a:off x="10830092" y="4651238"/>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4C4805-59C9-2249-A599-9D9D06337E3E}"/>
              </a:ext>
            </a:extLst>
          </p:cNvPr>
          <p:cNvCxnSpPr>
            <a:cxnSpLocks/>
          </p:cNvCxnSpPr>
          <p:nvPr/>
        </p:nvCxnSpPr>
        <p:spPr>
          <a:xfrm flipH="1">
            <a:off x="10830092" y="5034866"/>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AD1173-5C70-5A46-BC8A-F9120E5223D0}"/>
              </a:ext>
            </a:extLst>
          </p:cNvPr>
          <p:cNvCxnSpPr>
            <a:cxnSpLocks/>
          </p:cNvCxnSpPr>
          <p:nvPr/>
        </p:nvCxnSpPr>
        <p:spPr>
          <a:xfrm flipH="1">
            <a:off x="11091946" y="5395256"/>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0F657F6-A98C-784E-B5C5-138B3887EF1A}"/>
              </a:ext>
            </a:extLst>
          </p:cNvPr>
          <p:cNvCxnSpPr>
            <a:cxnSpLocks/>
          </p:cNvCxnSpPr>
          <p:nvPr/>
        </p:nvCxnSpPr>
        <p:spPr>
          <a:xfrm flipH="1">
            <a:off x="11353800" y="5778884"/>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775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4D95-143E-F648-9540-59315A878BAB}"/>
              </a:ext>
            </a:extLst>
          </p:cNvPr>
          <p:cNvSpPr>
            <a:spLocks noGrp="1"/>
          </p:cNvSpPr>
          <p:nvPr>
            <p:ph type="title"/>
          </p:nvPr>
        </p:nvSpPr>
        <p:spPr/>
        <p:txBody>
          <a:bodyPr/>
          <a:lstStyle/>
          <a:p>
            <a:r>
              <a:rPr lang="en-US" dirty="0"/>
              <a:t>How to I make a new folder?</a:t>
            </a:r>
          </a:p>
        </p:txBody>
      </p:sp>
      <p:sp>
        <p:nvSpPr>
          <p:cNvPr id="3" name="Content Placeholder 2">
            <a:extLst>
              <a:ext uri="{FF2B5EF4-FFF2-40B4-BE49-F238E27FC236}">
                <a16:creationId xmlns:a16="http://schemas.microsoft.com/office/drawing/2014/main" id="{928A269E-7B6E-2140-A7C6-9A3EA1CCBEAA}"/>
              </a:ext>
            </a:extLst>
          </p:cNvPr>
          <p:cNvSpPr>
            <a:spLocks noGrp="1"/>
          </p:cNvSpPr>
          <p:nvPr>
            <p:ph idx="1"/>
          </p:nvPr>
        </p:nvSpPr>
        <p:spPr>
          <a:xfrm>
            <a:off x="838200" y="1825625"/>
            <a:ext cx="4616669" cy="4351338"/>
          </a:xfrm>
        </p:spPr>
        <p:txBody>
          <a:bodyPr/>
          <a:lstStyle/>
          <a:p>
            <a:r>
              <a:rPr lang="en-US" dirty="0"/>
              <a:t>“Make directory”</a:t>
            </a:r>
          </a:p>
          <a:p>
            <a:pPr marL="0" indent="0">
              <a:buNone/>
            </a:pPr>
            <a:r>
              <a:rPr lang="en-US" dirty="0"/>
              <a:t>$ </a:t>
            </a:r>
            <a:r>
              <a:rPr lang="en-US" dirty="0" err="1"/>
              <a:t>mkdir</a:t>
            </a:r>
            <a:r>
              <a:rPr lang="en-US" dirty="0"/>
              <a:t> </a:t>
            </a:r>
          </a:p>
          <a:p>
            <a:pPr marL="0" indent="0">
              <a:buNone/>
            </a:pPr>
            <a:endParaRPr lang="en-US" dirty="0"/>
          </a:p>
          <a:p>
            <a:pPr marL="0" indent="0">
              <a:buNone/>
            </a:pPr>
            <a:r>
              <a:rPr lang="en-US" dirty="0"/>
              <a:t>Flexible </a:t>
            </a:r>
            <a:r>
              <a:rPr lang="en-US" dirty="0" err="1"/>
              <a:t>directioning</a:t>
            </a:r>
            <a:r>
              <a:rPr lang="en-US" dirty="0"/>
              <a:t> – can make one in your current directory, in a directory in another folder, or one directory backwards</a:t>
            </a:r>
          </a:p>
        </p:txBody>
      </p:sp>
      <p:pic>
        <p:nvPicPr>
          <p:cNvPr id="5" name="Picture 4">
            <a:extLst>
              <a:ext uri="{FF2B5EF4-FFF2-40B4-BE49-F238E27FC236}">
                <a16:creationId xmlns:a16="http://schemas.microsoft.com/office/drawing/2014/main" id="{7C152C6C-183D-1A45-83E8-0DD31EBE917D}"/>
              </a:ext>
            </a:extLst>
          </p:cNvPr>
          <p:cNvPicPr>
            <a:picLocks noChangeAspect="1"/>
          </p:cNvPicPr>
          <p:nvPr/>
        </p:nvPicPr>
        <p:blipFill>
          <a:blip r:embed="rId2"/>
          <a:stretch>
            <a:fillRect/>
          </a:stretch>
        </p:blipFill>
        <p:spPr>
          <a:xfrm>
            <a:off x="5659382" y="2368550"/>
            <a:ext cx="5976355" cy="2697436"/>
          </a:xfrm>
          <a:prstGeom prst="rect">
            <a:avLst/>
          </a:prstGeom>
        </p:spPr>
      </p:pic>
      <p:cxnSp>
        <p:nvCxnSpPr>
          <p:cNvPr id="6" name="Straight Arrow Connector 5">
            <a:extLst>
              <a:ext uri="{FF2B5EF4-FFF2-40B4-BE49-F238E27FC236}">
                <a16:creationId xmlns:a16="http://schemas.microsoft.com/office/drawing/2014/main" id="{B5455CD8-2400-574A-ACC4-BAEC36F606BE}"/>
              </a:ext>
            </a:extLst>
          </p:cNvPr>
          <p:cNvCxnSpPr>
            <a:cxnSpLocks/>
          </p:cNvCxnSpPr>
          <p:nvPr/>
        </p:nvCxnSpPr>
        <p:spPr>
          <a:xfrm flipH="1">
            <a:off x="10830092" y="2906659"/>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538619E-6F77-BC45-B18F-18274508617F}"/>
              </a:ext>
            </a:extLst>
          </p:cNvPr>
          <p:cNvCxnSpPr>
            <a:cxnSpLocks/>
          </p:cNvCxnSpPr>
          <p:nvPr/>
        </p:nvCxnSpPr>
        <p:spPr>
          <a:xfrm flipH="1">
            <a:off x="11574409" y="3429000"/>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502B446-9346-5E44-9DE7-5CED0018B556}"/>
              </a:ext>
            </a:extLst>
          </p:cNvPr>
          <p:cNvCxnSpPr>
            <a:cxnSpLocks/>
          </p:cNvCxnSpPr>
          <p:nvPr/>
        </p:nvCxnSpPr>
        <p:spPr>
          <a:xfrm flipH="1">
            <a:off x="11263259" y="4247493"/>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2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2FBE6-D113-3548-91F2-76DC95ED6D81}"/>
              </a:ext>
            </a:extLst>
          </p:cNvPr>
          <p:cNvSpPr>
            <a:spLocks noGrp="1"/>
          </p:cNvSpPr>
          <p:nvPr>
            <p:ph type="title"/>
          </p:nvPr>
        </p:nvSpPr>
        <p:spPr/>
        <p:txBody>
          <a:bodyPr/>
          <a:lstStyle/>
          <a:p>
            <a:r>
              <a:rPr lang="en-US" dirty="0"/>
              <a:t>How do I make a new file?</a:t>
            </a:r>
          </a:p>
        </p:txBody>
      </p:sp>
      <p:sp>
        <p:nvSpPr>
          <p:cNvPr id="3" name="Content Placeholder 2">
            <a:extLst>
              <a:ext uri="{FF2B5EF4-FFF2-40B4-BE49-F238E27FC236}">
                <a16:creationId xmlns:a16="http://schemas.microsoft.com/office/drawing/2014/main" id="{C47F69F8-9FEE-6F4B-8615-6C6448E82765}"/>
              </a:ext>
            </a:extLst>
          </p:cNvPr>
          <p:cNvSpPr>
            <a:spLocks noGrp="1"/>
          </p:cNvSpPr>
          <p:nvPr>
            <p:ph idx="1"/>
          </p:nvPr>
        </p:nvSpPr>
        <p:spPr>
          <a:xfrm>
            <a:off x="838200" y="1825625"/>
            <a:ext cx="5257800" cy="4351338"/>
          </a:xfrm>
        </p:spPr>
        <p:txBody>
          <a:bodyPr/>
          <a:lstStyle/>
          <a:p>
            <a:pPr marL="0" indent="0">
              <a:buNone/>
            </a:pPr>
            <a:r>
              <a:rPr lang="en-US" dirty="0"/>
              <a:t>$ touch</a:t>
            </a:r>
          </a:p>
          <a:p>
            <a:pPr marL="0" indent="0">
              <a:buNone/>
            </a:pPr>
            <a:endParaRPr lang="en-US" dirty="0"/>
          </a:p>
          <a:p>
            <a:pPr marL="0" indent="0">
              <a:buNone/>
            </a:pPr>
            <a:r>
              <a:rPr lang="en-US" dirty="0"/>
              <a:t>Create a new file, plain and simple</a:t>
            </a:r>
          </a:p>
        </p:txBody>
      </p:sp>
      <p:pic>
        <p:nvPicPr>
          <p:cNvPr id="5" name="Picture 4">
            <a:extLst>
              <a:ext uri="{FF2B5EF4-FFF2-40B4-BE49-F238E27FC236}">
                <a16:creationId xmlns:a16="http://schemas.microsoft.com/office/drawing/2014/main" id="{BB388B35-067B-0845-B987-32797B1096F1}"/>
              </a:ext>
            </a:extLst>
          </p:cNvPr>
          <p:cNvPicPr>
            <a:picLocks noChangeAspect="1"/>
          </p:cNvPicPr>
          <p:nvPr/>
        </p:nvPicPr>
        <p:blipFill>
          <a:blip r:embed="rId2"/>
          <a:stretch>
            <a:fillRect/>
          </a:stretch>
        </p:blipFill>
        <p:spPr>
          <a:xfrm>
            <a:off x="6858000" y="2895057"/>
            <a:ext cx="4495800" cy="1130300"/>
          </a:xfrm>
          <a:prstGeom prst="rect">
            <a:avLst/>
          </a:prstGeom>
        </p:spPr>
      </p:pic>
    </p:spTree>
    <p:extLst>
      <p:ext uri="{BB962C8B-B14F-4D97-AF65-F5344CB8AC3E}">
        <p14:creationId xmlns:p14="http://schemas.microsoft.com/office/powerpoint/2010/main" val="399503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C10A-6792-6443-9D92-BA6615475CD3}"/>
              </a:ext>
            </a:extLst>
          </p:cNvPr>
          <p:cNvSpPr>
            <a:spLocks noGrp="1"/>
          </p:cNvSpPr>
          <p:nvPr>
            <p:ph type="title"/>
          </p:nvPr>
        </p:nvSpPr>
        <p:spPr/>
        <p:txBody>
          <a:bodyPr/>
          <a:lstStyle/>
          <a:p>
            <a:r>
              <a:rPr lang="en-US" dirty="0"/>
              <a:t>How do I add text to a file?</a:t>
            </a:r>
          </a:p>
        </p:txBody>
      </p:sp>
      <p:sp>
        <p:nvSpPr>
          <p:cNvPr id="3" name="Content Placeholder 2">
            <a:extLst>
              <a:ext uri="{FF2B5EF4-FFF2-40B4-BE49-F238E27FC236}">
                <a16:creationId xmlns:a16="http://schemas.microsoft.com/office/drawing/2014/main" id="{5B8D18AE-4985-0E46-880C-B7E25A4A2279}"/>
              </a:ext>
            </a:extLst>
          </p:cNvPr>
          <p:cNvSpPr>
            <a:spLocks noGrp="1"/>
          </p:cNvSpPr>
          <p:nvPr>
            <p:ph idx="1"/>
          </p:nvPr>
        </p:nvSpPr>
        <p:spPr>
          <a:xfrm>
            <a:off x="838200" y="1825625"/>
            <a:ext cx="5406189" cy="4351338"/>
          </a:xfrm>
        </p:spPr>
        <p:txBody>
          <a:bodyPr/>
          <a:lstStyle/>
          <a:p>
            <a:r>
              <a:rPr lang="en-US" dirty="0"/>
              <a:t>&gt;      takes the standard output of the command on the left and redirects it to the file on the right.</a:t>
            </a:r>
          </a:p>
          <a:p>
            <a:endParaRPr lang="en-US" dirty="0"/>
          </a:p>
          <a:p>
            <a:r>
              <a:rPr lang="en-US" dirty="0"/>
              <a:t>&gt;&gt;    takes the standard output of the command on the left and </a:t>
            </a:r>
            <a:r>
              <a:rPr lang="en-US" b="1" i="1" u="sng" dirty="0"/>
              <a:t>appends</a:t>
            </a:r>
            <a:r>
              <a:rPr lang="en-US" dirty="0"/>
              <a:t> it to the file on the right.</a:t>
            </a:r>
          </a:p>
        </p:txBody>
      </p:sp>
    </p:spTree>
    <p:extLst>
      <p:ext uri="{BB962C8B-B14F-4D97-AF65-F5344CB8AC3E}">
        <p14:creationId xmlns:p14="http://schemas.microsoft.com/office/powerpoint/2010/main" val="428461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F8F2-4190-B14C-B04A-9CBC1857699F}"/>
              </a:ext>
            </a:extLst>
          </p:cNvPr>
          <p:cNvSpPr>
            <a:spLocks noGrp="1"/>
          </p:cNvSpPr>
          <p:nvPr>
            <p:ph type="title"/>
          </p:nvPr>
        </p:nvSpPr>
        <p:spPr/>
        <p:txBody>
          <a:bodyPr/>
          <a:lstStyle/>
          <a:p>
            <a:r>
              <a:rPr lang="en-US" dirty="0"/>
              <a:t>How do I read a file?</a:t>
            </a:r>
          </a:p>
        </p:txBody>
      </p:sp>
      <p:sp>
        <p:nvSpPr>
          <p:cNvPr id="3" name="Content Placeholder 2">
            <a:extLst>
              <a:ext uri="{FF2B5EF4-FFF2-40B4-BE49-F238E27FC236}">
                <a16:creationId xmlns:a16="http://schemas.microsoft.com/office/drawing/2014/main" id="{0BB34122-59D4-374F-82CC-5F8FC79CCC9B}"/>
              </a:ext>
            </a:extLst>
          </p:cNvPr>
          <p:cNvSpPr>
            <a:spLocks noGrp="1"/>
          </p:cNvSpPr>
          <p:nvPr>
            <p:ph idx="1"/>
          </p:nvPr>
        </p:nvSpPr>
        <p:spPr>
          <a:xfrm>
            <a:off x="838200" y="1825625"/>
            <a:ext cx="4371474" cy="1073986"/>
          </a:xfrm>
        </p:spPr>
        <p:txBody>
          <a:bodyPr/>
          <a:lstStyle/>
          <a:p>
            <a:r>
              <a:rPr lang="en-US" dirty="0"/>
              <a:t>“Concatenate”</a:t>
            </a:r>
          </a:p>
          <a:p>
            <a:pPr marL="0" indent="0">
              <a:buNone/>
            </a:pPr>
            <a:r>
              <a:rPr lang="en-US" dirty="0"/>
              <a:t>$ cat </a:t>
            </a:r>
          </a:p>
          <a:p>
            <a:pPr marL="0" indent="0">
              <a:buNone/>
            </a:pPr>
            <a:endParaRPr lang="en-US" dirty="0"/>
          </a:p>
        </p:txBody>
      </p:sp>
      <p:pic>
        <p:nvPicPr>
          <p:cNvPr id="5" name="Picture 4">
            <a:extLst>
              <a:ext uri="{FF2B5EF4-FFF2-40B4-BE49-F238E27FC236}">
                <a16:creationId xmlns:a16="http://schemas.microsoft.com/office/drawing/2014/main" id="{9720226F-8C23-A448-926B-55A5D314A2E7}"/>
              </a:ext>
            </a:extLst>
          </p:cNvPr>
          <p:cNvPicPr>
            <a:picLocks noChangeAspect="1"/>
          </p:cNvPicPr>
          <p:nvPr/>
        </p:nvPicPr>
        <p:blipFill>
          <a:blip r:embed="rId2"/>
          <a:stretch>
            <a:fillRect/>
          </a:stretch>
        </p:blipFill>
        <p:spPr>
          <a:xfrm>
            <a:off x="751176" y="3566193"/>
            <a:ext cx="10689647" cy="2753394"/>
          </a:xfrm>
          <a:prstGeom prst="rect">
            <a:avLst/>
          </a:prstGeom>
        </p:spPr>
      </p:pic>
      <p:sp>
        <p:nvSpPr>
          <p:cNvPr id="6" name="Rectangle 5">
            <a:extLst>
              <a:ext uri="{FF2B5EF4-FFF2-40B4-BE49-F238E27FC236}">
                <a16:creationId xmlns:a16="http://schemas.microsoft.com/office/drawing/2014/main" id="{14F35B3A-6AF6-7A4C-AA17-9618B704DCDA}"/>
              </a:ext>
            </a:extLst>
          </p:cNvPr>
          <p:cNvSpPr/>
          <p:nvPr/>
        </p:nvSpPr>
        <p:spPr>
          <a:xfrm>
            <a:off x="6096000" y="1825625"/>
            <a:ext cx="5253790" cy="954107"/>
          </a:xfrm>
          <a:prstGeom prst="rect">
            <a:avLst/>
          </a:prstGeom>
        </p:spPr>
        <p:txBody>
          <a:bodyPr wrap="square">
            <a:spAutoFit/>
          </a:bodyPr>
          <a:lstStyle/>
          <a:p>
            <a:r>
              <a:rPr lang="en-US" sz="2800" dirty="0"/>
              <a:t>Create one or multiple files, view their contents, redirect file output</a:t>
            </a:r>
          </a:p>
        </p:txBody>
      </p:sp>
    </p:spTree>
    <p:extLst>
      <p:ext uri="{BB962C8B-B14F-4D97-AF65-F5344CB8AC3E}">
        <p14:creationId xmlns:p14="http://schemas.microsoft.com/office/powerpoint/2010/main" val="2985267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34E4-09F8-834A-AE93-F89EA91D9FBE}"/>
              </a:ext>
            </a:extLst>
          </p:cNvPr>
          <p:cNvSpPr>
            <a:spLocks noGrp="1"/>
          </p:cNvSpPr>
          <p:nvPr>
            <p:ph type="title"/>
          </p:nvPr>
        </p:nvSpPr>
        <p:spPr/>
        <p:txBody>
          <a:bodyPr/>
          <a:lstStyle/>
          <a:p>
            <a:r>
              <a:rPr lang="en-US" dirty="0"/>
              <a:t>How to I read a sample of a file?</a:t>
            </a:r>
          </a:p>
        </p:txBody>
      </p:sp>
      <p:sp>
        <p:nvSpPr>
          <p:cNvPr id="3" name="Content Placeholder 2">
            <a:extLst>
              <a:ext uri="{FF2B5EF4-FFF2-40B4-BE49-F238E27FC236}">
                <a16:creationId xmlns:a16="http://schemas.microsoft.com/office/drawing/2014/main" id="{8CAF200A-F6E4-1448-A457-222AC8F8CC1B}"/>
              </a:ext>
            </a:extLst>
          </p:cNvPr>
          <p:cNvSpPr>
            <a:spLocks noGrp="1"/>
          </p:cNvSpPr>
          <p:nvPr>
            <p:ph idx="1"/>
          </p:nvPr>
        </p:nvSpPr>
        <p:spPr>
          <a:xfrm>
            <a:off x="838200" y="1825625"/>
            <a:ext cx="4070684" cy="4351338"/>
          </a:xfrm>
        </p:spPr>
        <p:txBody>
          <a:bodyPr>
            <a:normAutofit fontScale="92500" lnSpcReduction="10000"/>
          </a:bodyPr>
          <a:lstStyle/>
          <a:p>
            <a:r>
              <a:rPr lang="en-US" dirty="0"/>
              <a:t>$ head</a:t>
            </a:r>
          </a:p>
          <a:p>
            <a:r>
              <a:rPr lang="en-US" dirty="0"/>
              <a:t>$ head -n 15</a:t>
            </a:r>
          </a:p>
          <a:p>
            <a:r>
              <a:rPr lang="en-US" dirty="0"/>
              <a:t>$ tail </a:t>
            </a:r>
          </a:p>
          <a:p>
            <a:r>
              <a:rPr lang="en-US" dirty="0"/>
              <a:t>$ tail -n 5</a:t>
            </a:r>
          </a:p>
          <a:p>
            <a:endParaRPr lang="en-US" dirty="0"/>
          </a:p>
          <a:p>
            <a:endParaRPr lang="en-US" dirty="0"/>
          </a:p>
          <a:p>
            <a:r>
              <a:rPr lang="en-US" dirty="0"/>
              <a:t>By default, each will read the first or last 10 lines, but can be modified with the -n argument</a:t>
            </a:r>
          </a:p>
        </p:txBody>
      </p:sp>
      <p:pic>
        <p:nvPicPr>
          <p:cNvPr id="5" name="Picture 4">
            <a:extLst>
              <a:ext uri="{FF2B5EF4-FFF2-40B4-BE49-F238E27FC236}">
                <a16:creationId xmlns:a16="http://schemas.microsoft.com/office/drawing/2014/main" id="{13337669-4187-4941-A190-8ACE0E029E3F}"/>
              </a:ext>
            </a:extLst>
          </p:cNvPr>
          <p:cNvPicPr>
            <a:picLocks noChangeAspect="1"/>
          </p:cNvPicPr>
          <p:nvPr/>
        </p:nvPicPr>
        <p:blipFill>
          <a:blip r:embed="rId2"/>
          <a:stretch>
            <a:fillRect/>
          </a:stretch>
        </p:blipFill>
        <p:spPr>
          <a:xfrm>
            <a:off x="6096000" y="2197894"/>
            <a:ext cx="5283200" cy="3606800"/>
          </a:xfrm>
          <a:prstGeom prst="rect">
            <a:avLst/>
          </a:prstGeom>
        </p:spPr>
      </p:pic>
      <p:cxnSp>
        <p:nvCxnSpPr>
          <p:cNvPr id="6" name="Straight Arrow Connector 5">
            <a:extLst>
              <a:ext uri="{FF2B5EF4-FFF2-40B4-BE49-F238E27FC236}">
                <a16:creationId xmlns:a16="http://schemas.microsoft.com/office/drawing/2014/main" id="{AC9F5B8E-8407-1E44-A5E4-483A30418089}"/>
              </a:ext>
            </a:extLst>
          </p:cNvPr>
          <p:cNvCxnSpPr>
            <a:cxnSpLocks/>
          </p:cNvCxnSpPr>
          <p:nvPr/>
        </p:nvCxnSpPr>
        <p:spPr>
          <a:xfrm flipH="1">
            <a:off x="7028113" y="1825625"/>
            <a:ext cx="888666" cy="594708"/>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56D895-947D-2340-B59E-5A6BD664AAC8}"/>
              </a:ext>
            </a:extLst>
          </p:cNvPr>
          <p:cNvSpPr txBox="1"/>
          <p:nvPr/>
        </p:nvSpPr>
        <p:spPr>
          <a:xfrm>
            <a:off x="7916779" y="1471682"/>
            <a:ext cx="351378" cy="707886"/>
          </a:xfrm>
          <a:prstGeom prst="rect">
            <a:avLst/>
          </a:prstGeom>
          <a:noFill/>
        </p:spPr>
        <p:txBody>
          <a:bodyPr wrap="none" rtlCol="0">
            <a:spAutoFit/>
          </a:bodyPr>
          <a:lstStyle/>
          <a:p>
            <a:r>
              <a:rPr lang="en-US" sz="4000" b="1" dirty="0">
                <a:solidFill>
                  <a:srgbClr val="FF0000"/>
                </a:solidFill>
              </a:rPr>
              <a:t>!</a:t>
            </a:r>
          </a:p>
        </p:txBody>
      </p:sp>
      <p:cxnSp>
        <p:nvCxnSpPr>
          <p:cNvPr id="9" name="Straight Arrow Connector 8">
            <a:extLst>
              <a:ext uri="{FF2B5EF4-FFF2-40B4-BE49-F238E27FC236}">
                <a16:creationId xmlns:a16="http://schemas.microsoft.com/office/drawing/2014/main" id="{3C0FE77B-7EFE-6C40-80A2-24B4CAC3BAA6}"/>
              </a:ext>
            </a:extLst>
          </p:cNvPr>
          <p:cNvCxnSpPr>
            <a:cxnSpLocks/>
          </p:cNvCxnSpPr>
          <p:nvPr/>
        </p:nvCxnSpPr>
        <p:spPr>
          <a:xfrm flipH="1">
            <a:off x="10589461" y="2581807"/>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6539207-18CA-9041-A57A-FB5A1D09AE40}"/>
              </a:ext>
            </a:extLst>
          </p:cNvPr>
          <p:cNvCxnSpPr>
            <a:cxnSpLocks/>
          </p:cNvCxnSpPr>
          <p:nvPr/>
        </p:nvCxnSpPr>
        <p:spPr>
          <a:xfrm flipH="1">
            <a:off x="11061033" y="4879838"/>
            <a:ext cx="523708" cy="8375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C1BF568-4D1C-6645-9D09-AB78C33BFDF0}"/>
              </a:ext>
            </a:extLst>
          </p:cNvPr>
          <p:cNvSpPr txBox="1"/>
          <p:nvPr/>
        </p:nvSpPr>
        <p:spPr>
          <a:xfrm>
            <a:off x="5759146" y="2959772"/>
            <a:ext cx="328936" cy="2800767"/>
          </a:xfrm>
          <a:prstGeom prst="rect">
            <a:avLst/>
          </a:prstGeom>
          <a:noFill/>
        </p:spPr>
        <p:txBody>
          <a:bodyPr wrap="none" rtlCol="0">
            <a:spAutoFit/>
          </a:bodyPr>
          <a:lstStyle/>
          <a:p>
            <a:r>
              <a:rPr lang="en-US" sz="1100" b="1" dirty="0">
                <a:solidFill>
                  <a:srgbClr val="FF0000"/>
                </a:solidFill>
              </a:rPr>
              <a:t>1</a:t>
            </a:r>
          </a:p>
          <a:p>
            <a:r>
              <a:rPr lang="en-US" sz="1100" b="1" dirty="0">
                <a:solidFill>
                  <a:srgbClr val="FF0000"/>
                </a:solidFill>
              </a:rPr>
              <a:t>2</a:t>
            </a:r>
          </a:p>
          <a:p>
            <a:r>
              <a:rPr lang="en-US" sz="1100" b="1" dirty="0">
                <a:solidFill>
                  <a:srgbClr val="FF0000"/>
                </a:solidFill>
              </a:rPr>
              <a:t>3</a:t>
            </a:r>
          </a:p>
          <a:p>
            <a:r>
              <a:rPr lang="en-US" sz="1100" b="1" dirty="0">
                <a:solidFill>
                  <a:srgbClr val="FF0000"/>
                </a:solidFill>
              </a:rPr>
              <a:t>4</a:t>
            </a:r>
          </a:p>
          <a:p>
            <a:r>
              <a:rPr lang="en-US" sz="1100" b="1" dirty="0">
                <a:solidFill>
                  <a:srgbClr val="FF0000"/>
                </a:solidFill>
              </a:rPr>
              <a:t>5</a:t>
            </a:r>
          </a:p>
          <a:p>
            <a:r>
              <a:rPr lang="en-US" sz="1100" b="1" dirty="0">
                <a:solidFill>
                  <a:srgbClr val="FF0000"/>
                </a:solidFill>
              </a:rPr>
              <a:t>6</a:t>
            </a:r>
          </a:p>
          <a:p>
            <a:r>
              <a:rPr lang="en-US" sz="1100" b="1" dirty="0">
                <a:solidFill>
                  <a:srgbClr val="FF0000"/>
                </a:solidFill>
              </a:rPr>
              <a:t>7</a:t>
            </a:r>
          </a:p>
          <a:p>
            <a:r>
              <a:rPr lang="en-US" sz="1100" b="1" dirty="0">
                <a:solidFill>
                  <a:srgbClr val="FF0000"/>
                </a:solidFill>
              </a:rPr>
              <a:t>8</a:t>
            </a:r>
          </a:p>
          <a:p>
            <a:r>
              <a:rPr lang="en-US" sz="1100" b="1" dirty="0">
                <a:solidFill>
                  <a:srgbClr val="FF0000"/>
                </a:solidFill>
              </a:rPr>
              <a:t>9</a:t>
            </a:r>
          </a:p>
          <a:p>
            <a:r>
              <a:rPr lang="en-US" sz="1100" b="1" dirty="0">
                <a:solidFill>
                  <a:srgbClr val="FF0000"/>
                </a:solidFill>
              </a:rPr>
              <a:t>10</a:t>
            </a:r>
          </a:p>
          <a:p>
            <a:endParaRPr lang="en-US" sz="1100" b="1" dirty="0">
              <a:solidFill>
                <a:srgbClr val="FF0000"/>
              </a:solidFill>
            </a:endParaRPr>
          </a:p>
          <a:p>
            <a:endParaRPr lang="en-US" sz="1100" b="1" dirty="0">
              <a:solidFill>
                <a:srgbClr val="FF0000"/>
              </a:solidFill>
            </a:endParaRPr>
          </a:p>
          <a:p>
            <a:r>
              <a:rPr lang="en-US" sz="1100" b="1" dirty="0">
                <a:solidFill>
                  <a:srgbClr val="FF0000"/>
                </a:solidFill>
              </a:rPr>
              <a:t>1</a:t>
            </a:r>
          </a:p>
          <a:p>
            <a:r>
              <a:rPr lang="en-US" sz="1100" b="1" dirty="0">
                <a:solidFill>
                  <a:srgbClr val="FF0000"/>
                </a:solidFill>
              </a:rPr>
              <a:t>2</a:t>
            </a:r>
          </a:p>
          <a:p>
            <a:r>
              <a:rPr lang="en-US" sz="1100" b="1" dirty="0">
                <a:solidFill>
                  <a:srgbClr val="FF0000"/>
                </a:solidFill>
              </a:rPr>
              <a:t>3</a:t>
            </a:r>
          </a:p>
          <a:p>
            <a:r>
              <a:rPr lang="en-US" sz="1100" b="1" dirty="0">
                <a:solidFill>
                  <a:srgbClr val="FF0000"/>
                </a:solidFill>
              </a:rPr>
              <a:t>4</a:t>
            </a:r>
          </a:p>
        </p:txBody>
      </p:sp>
    </p:spTree>
    <p:extLst>
      <p:ext uri="{BB962C8B-B14F-4D97-AF65-F5344CB8AC3E}">
        <p14:creationId xmlns:p14="http://schemas.microsoft.com/office/powerpoint/2010/main" val="2746463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E461-355E-2545-BDDD-7017D492C79F}"/>
              </a:ext>
            </a:extLst>
          </p:cNvPr>
          <p:cNvSpPr>
            <a:spLocks noGrp="1"/>
          </p:cNvSpPr>
          <p:nvPr>
            <p:ph type="title"/>
          </p:nvPr>
        </p:nvSpPr>
        <p:spPr/>
        <p:txBody>
          <a:bodyPr/>
          <a:lstStyle/>
          <a:p>
            <a:r>
              <a:rPr lang="en-US" dirty="0"/>
              <a:t>How do I handle reading a large file?</a:t>
            </a:r>
          </a:p>
        </p:txBody>
      </p:sp>
      <p:sp>
        <p:nvSpPr>
          <p:cNvPr id="3" name="Content Placeholder 2">
            <a:extLst>
              <a:ext uri="{FF2B5EF4-FFF2-40B4-BE49-F238E27FC236}">
                <a16:creationId xmlns:a16="http://schemas.microsoft.com/office/drawing/2014/main" id="{F5B97AE4-555F-0D48-827A-A03273E6DF54}"/>
              </a:ext>
            </a:extLst>
          </p:cNvPr>
          <p:cNvSpPr>
            <a:spLocks noGrp="1"/>
          </p:cNvSpPr>
          <p:nvPr>
            <p:ph idx="1"/>
          </p:nvPr>
        </p:nvSpPr>
        <p:spPr/>
        <p:txBody>
          <a:bodyPr/>
          <a:lstStyle/>
          <a:p>
            <a:r>
              <a:rPr lang="en-US" dirty="0"/>
              <a:t>$ less -S </a:t>
            </a:r>
            <a:r>
              <a:rPr lang="en-US" i="1" dirty="0"/>
              <a:t>filename</a:t>
            </a:r>
          </a:p>
          <a:p>
            <a:endParaRPr lang="en-US" dirty="0"/>
          </a:p>
          <a:p>
            <a:r>
              <a:rPr lang="en-US" dirty="0"/>
              <a:t>Use arrow keys to move up/down left/right</a:t>
            </a:r>
          </a:p>
        </p:txBody>
      </p:sp>
    </p:spTree>
    <p:extLst>
      <p:ext uri="{BB962C8B-B14F-4D97-AF65-F5344CB8AC3E}">
        <p14:creationId xmlns:p14="http://schemas.microsoft.com/office/powerpoint/2010/main" val="2060557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16F7-7BA0-BA42-94DD-4DAAB1D441A1}"/>
              </a:ext>
            </a:extLst>
          </p:cNvPr>
          <p:cNvSpPr>
            <a:spLocks noGrp="1"/>
          </p:cNvSpPr>
          <p:nvPr>
            <p:ph type="title"/>
          </p:nvPr>
        </p:nvSpPr>
        <p:spPr/>
        <p:txBody>
          <a:bodyPr/>
          <a:lstStyle/>
          <a:p>
            <a:r>
              <a:rPr lang="en-US" dirty="0"/>
              <a:t>How do I print out metadata about a file?</a:t>
            </a:r>
          </a:p>
        </p:txBody>
      </p:sp>
      <p:sp>
        <p:nvSpPr>
          <p:cNvPr id="3" name="Content Placeholder 2">
            <a:extLst>
              <a:ext uri="{FF2B5EF4-FFF2-40B4-BE49-F238E27FC236}">
                <a16:creationId xmlns:a16="http://schemas.microsoft.com/office/drawing/2014/main" id="{469F2EC2-7437-5546-9790-63D857F964DD}"/>
              </a:ext>
            </a:extLst>
          </p:cNvPr>
          <p:cNvSpPr>
            <a:spLocks noGrp="1"/>
          </p:cNvSpPr>
          <p:nvPr>
            <p:ph idx="1"/>
          </p:nvPr>
        </p:nvSpPr>
        <p:spPr>
          <a:xfrm>
            <a:off x="838200" y="1825625"/>
            <a:ext cx="5257800" cy="4351338"/>
          </a:xfrm>
        </p:spPr>
        <p:txBody>
          <a:bodyPr/>
          <a:lstStyle/>
          <a:p>
            <a:r>
              <a:rPr lang="en-US" dirty="0"/>
              <a:t>Word count</a:t>
            </a:r>
          </a:p>
          <a:p>
            <a:pPr marL="0" indent="0">
              <a:buNone/>
            </a:pPr>
            <a:r>
              <a:rPr lang="en-US" dirty="0"/>
              <a:t>$ </a:t>
            </a:r>
            <a:r>
              <a:rPr lang="en-US" dirty="0" err="1"/>
              <a:t>wc</a:t>
            </a:r>
            <a:endParaRPr lang="en-US" dirty="0"/>
          </a:p>
          <a:p>
            <a:pPr marL="0" indent="0">
              <a:buNone/>
            </a:pPr>
            <a:endParaRPr lang="en-US" dirty="0"/>
          </a:p>
          <a:p>
            <a:pPr marL="0" indent="0">
              <a:buNone/>
            </a:pPr>
            <a:r>
              <a:rPr lang="en-US" dirty="0"/>
              <a:t>Print newline (number of lines), </a:t>
            </a:r>
          </a:p>
          <a:p>
            <a:pPr marL="0" indent="0">
              <a:buNone/>
            </a:pPr>
            <a:r>
              <a:rPr lang="en-US" dirty="0"/>
              <a:t>word, and byte counts for each file</a:t>
            </a:r>
          </a:p>
          <a:p>
            <a:pPr marL="0" indent="0">
              <a:buNone/>
            </a:pPr>
            <a:r>
              <a:rPr lang="en-US" dirty="0"/>
              <a:t> </a:t>
            </a:r>
          </a:p>
        </p:txBody>
      </p:sp>
      <p:pic>
        <p:nvPicPr>
          <p:cNvPr id="5" name="Picture 4">
            <a:extLst>
              <a:ext uri="{FF2B5EF4-FFF2-40B4-BE49-F238E27FC236}">
                <a16:creationId xmlns:a16="http://schemas.microsoft.com/office/drawing/2014/main" id="{0C1623C1-685D-8B4D-9226-5C2403A8ADEC}"/>
              </a:ext>
            </a:extLst>
          </p:cNvPr>
          <p:cNvPicPr>
            <a:picLocks noChangeAspect="1"/>
          </p:cNvPicPr>
          <p:nvPr/>
        </p:nvPicPr>
        <p:blipFill>
          <a:blip r:embed="rId2"/>
          <a:stretch>
            <a:fillRect/>
          </a:stretch>
        </p:blipFill>
        <p:spPr>
          <a:xfrm>
            <a:off x="6312569" y="4881812"/>
            <a:ext cx="5461956" cy="977566"/>
          </a:xfrm>
          <a:prstGeom prst="rect">
            <a:avLst/>
          </a:prstGeom>
        </p:spPr>
      </p:pic>
    </p:spTree>
    <p:extLst>
      <p:ext uri="{BB962C8B-B14F-4D97-AF65-F5344CB8AC3E}">
        <p14:creationId xmlns:p14="http://schemas.microsoft.com/office/powerpoint/2010/main" val="306848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F153-8C4C-A24F-801A-EDDB00260E0F}"/>
              </a:ext>
            </a:extLst>
          </p:cNvPr>
          <p:cNvSpPr>
            <a:spLocks noGrp="1"/>
          </p:cNvSpPr>
          <p:nvPr>
            <p:ph type="title"/>
          </p:nvPr>
        </p:nvSpPr>
        <p:spPr/>
        <p:txBody>
          <a:bodyPr/>
          <a:lstStyle/>
          <a:p>
            <a:r>
              <a:rPr lang="en-US" dirty="0"/>
              <a:t>Course Overview and Goals</a:t>
            </a:r>
          </a:p>
        </p:txBody>
      </p:sp>
      <p:sp>
        <p:nvSpPr>
          <p:cNvPr id="3" name="Content Placeholder 2">
            <a:extLst>
              <a:ext uri="{FF2B5EF4-FFF2-40B4-BE49-F238E27FC236}">
                <a16:creationId xmlns:a16="http://schemas.microsoft.com/office/drawing/2014/main" id="{70485534-9F9E-3148-990E-1F7E991F44A3}"/>
              </a:ext>
            </a:extLst>
          </p:cNvPr>
          <p:cNvSpPr>
            <a:spLocks noGrp="1"/>
          </p:cNvSpPr>
          <p:nvPr>
            <p:ph idx="1"/>
          </p:nvPr>
        </p:nvSpPr>
        <p:spPr/>
        <p:txBody>
          <a:bodyPr/>
          <a:lstStyle/>
          <a:p>
            <a:r>
              <a:rPr lang="en-US" dirty="0"/>
              <a:t>Week 1 &amp; 2:</a:t>
            </a:r>
          </a:p>
          <a:p>
            <a:pPr lvl="1"/>
            <a:r>
              <a:rPr lang="en-US" dirty="0"/>
              <a:t>Using the command line for bioinformatics</a:t>
            </a:r>
          </a:p>
          <a:p>
            <a:r>
              <a:rPr lang="en-US" dirty="0"/>
              <a:t>Week 3 &amp; 4:</a:t>
            </a:r>
          </a:p>
          <a:p>
            <a:pPr lvl="1"/>
            <a:r>
              <a:rPr lang="en-US" dirty="0"/>
              <a:t>Basics of programming and writing simple tools in Python</a:t>
            </a:r>
          </a:p>
          <a:p>
            <a:r>
              <a:rPr lang="en-US" dirty="0"/>
              <a:t>Week 5 &amp; 6</a:t>
            </a:r>
          </a:p>
          <a:p>
            <a:pPr lvl="1"/>
            <a:r>
              <a:rPr lang="en-US" dirty="0"/>
              <a:t>Statistics and visualization in R</a:t>
            </a:r>
          </a:p>
        </p:txBody>
      </p:sp>
    </p:spTree>
    <p:extLst>
      <p:ext uri="{BB962C8B-B14F-4D97-AF65-F5344CB8AC3E}">
        <p14:creationId xmlns:p14="http://schemas.microsoft.com/office/powerpoint/2010/main" val="221739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E30E-A935-F54D-AD66-E10905751C88}"/>
              </a:ext>
            </a:extLst>
          </p:cNvPr>
          <p:cNvSpPr>
            <a:spLocks noGrp="1"/>
          </p:cNvSpPr>
          <p:nvPr>
            <p:ph type="title"/>
          </p:nvPr>
        </p:nvSpPr>
        <p:spPr/>
        <p:txBody>
          <a:bodyPr/>
          <a:lstStyle/>
          <a:p>
            <a:r>
              <a:rPr lang="en-US" dirty="0"/>
              <a:t>Delete a file or folder</a:t>
            </a:r>
          </a:p>
        </p:txBody>
      </p:sp>
      <p:sp>
        <p:nvSpPr>
          <p:cNvPr id="3" name="Content Placeholder 2">
            <a:extLst>
              <a:ext uri="{FF2B5EF4-FFF2-40B4-BE49-F238E27FC236}">
                <a16:creationId xmlns:a16="http://schemas.microsoft.com/office/drawing/2014/main" id="{898EDABE-3F77-454F-B510-952CB341AF86}"/>
              </a:ext>
            </a:extLst>
          </p:cNvPr>
          <p:cNvSpPr>
            <a:spLocks noGrp="1"/>
          </p:cNvSpPr>
          <p:nvPr>
            <p:ph idx="1"/>
          </p:nvPr>
        </p:nvSpPr>
        <p:spPr/>
        <p:txBody>
          <a:bodyPr/>
          <a:lstStyle/>
          <a:p>
            <a:r>
              <a:rPr lang="en-US" dirty="0">
                <a:solidFill>
                  <a:srgbClr val="FF0000"/>
                </a:solidFill>
              </a:rPr>
              <a:t>BE CAREFUL, ONCE YOU DELETE A FILE OR FOLDER IT’S GONE FOREVER!!!</a:t>
            </a:r>
          </a:p>
          <a:p>
            <a:endParaRPr lang="en-US" dirty="0">
              <a:solidFill>
                <a:srgbClr val="FF0000"/>
              </a:solidFill>
            </a:endParaRPr>
          </a:p>
          <a:p>
            <a:pPr marL="0" indent="0">
              <a:buNone/>
            </a:pPr>
            <a:r>
              <a:rPr lang="en-US" dirty="0">
                <a:solidFill>
                  <a:srgbClr val="FF0000"/>
                </a:solidFill>
              </a:rPr>
              <a:t>$ rm </a:t>
            </a:r>
            <a:r>
              <a:rPr lang="en-US" i="1" dirty="0">
                <a:solidFill>
                  <a:srgbClr val="FF0000"/>
                </a:solidFill>
              </a:rPr>
              <a:t>filename</a:t>
            </a:r>
          </a:p>
          <a:p>
            <a:pPr marL="0" indent="0">
              <a:buNone/>
            </a:pPr>
            <a:r>
              <a:rPr lang="en-US" dirty="0">
                <a:solidFill>
                  <a:srgbClr val="FF0000"/>
                </a:solidFill>
              </a:rPr>
              <a:t>$ rm -r </a:t>
            </a:r>
            <a:r>
              <a:rPr lang="en-US" i="1" dirty="0" err="1">
                <a:solidFill>
                  <a:srgbClr val="FF0000"/>
                </a:solidFill>
              </a:rPr>
              <a:t>directoryname</a:t>
            </a:r>
            <a:endParaRPr lang="en-US" i="1" dirty="0">
              <a:solidFill>
                <a:srgbClr val="FF0000"/>
              </a:solidFill>
            </a:endParaRPr>
          </a:p>
        </p:txBody>
      </p:sp>
    </p:spTree>
    <p:extLst>
      <p:ext uri="{BB962C8B-B14F-4D97-AF65-F5344CB8AC3E}">
        <p14:creationId xmlns:p14="http://schemas.microsoft.com/office/powerpoint/2010/main" val="103660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F60E-5365-C649-AB7E-C5A425C6EF57}"/>
              </a:ext>
            </a:extLst>
          </p:cNvPr>
          <p:cNvSpPr>
            <a:spLocks noGrp="1"/>
          </p:cNvSpPr>
          <p:nvPr>
            <p:ph type="title"/>
          </p:nvPr>
        </p:nvSpPr>
        <p:spPr/>
        <p:txBody>
          <a:bodyPr/>
          <a:lstStyle/>
          <a:p>
            <a:r>
              <a:rPr lang="en-US" dirty="0"/>
              <a:t>How do I logout from from the supercomputer?</a:t>
            </a:r>
          </a:p>
        </p:txBody>
      </p:sp>
      <p:sp>
        <p:nvSpPr>
          <p:cNvPr id="3" name="Content Placeholder 2">
            <a:extLst>
              <a:ext uri="{FF2B5EF4-FFF2-40B4-BE49-F238E27FC236}">
                <a16:creationId xmlns:a16="http://schemas.microsoft.com/office/drawing/2014/main" id="{702C2657-818D-D74B-A734-05F30A5F8D11}"/>
              </a:ext>
            </a:extLst>
          </p:cNvPr>
          <p:cNvSpPr>
            <a:spLocks noGrp="1"/>
          </p:cNvSpPr>
          <p:nvPr>
            <p:ph idx="1"/>
          </p:nvPr>
        </p:nvSpPr>
        <p:spPr/>
        <p:txBody>
          <a:bodyPr/>
          <a:lstStyle/>
          <a:p>
            <a:pPr marL="0" indent="0">
              <a:buNone/>
            </a:pPr>
            <a:r>
              <a:rPr lang="en-US" dirty="0"/>
              <a:t>$ logout</a:t>
            </a:r>
          </a:p>
          <a:p>
            <a:pPr marL="0" indent="0">
              <a:buNone/>
            </a:pPr>
            <a:r>
              <a:rPr lang="en-US" dirty="0"/>
              <a:t>or</a:t>
            </a:r>
          </a:p>
          <a:p>
            <a:pPr marL="0" indent="0">
              <a:buNone/>
            </a:pPr>
            <a:r>
              <a:rPr lang="en-US" dirty="0"/>
              <a:t>$ exit</a:t>
            </a:r>
          </a:p>
        </p:txBody>
      </p:sp>
    </p:spTree>
    <p:extLst>
      <p:ext uri="{BB962C8B-B14F-4D97-AF65-F5344CB8AC3E}">
        <p14:creationId xmlns:p14="http://schemas.microsoft.com/office/powerpoint/2010/main" val="285752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3E94C-E49E-DC4D-932A-CBC044F0E2BC}"/>
              </a:ext>
            </a:extLst>
          </p:cNvPr>
          <p:cNvSpPr>
            <a:spLocks noGrp="1"/>
          </p:cNvSpPr>
          <p:nvPr>
            <p:ph type="title"/>
          </p:nvPr>
        </p:nvSpPr>
        <p:spPr/>
        <p:txBody>
          <a:bodyPr/>
          <a:lstStyle/>
          <a:p>
            <a:r>
              <a:rPr lang="en-US" dirty="0"/>
              <a:t>Review commands</a:t>
            </a:r>
          </a:p>
        </p:txBody>
      </p:sp>
      <p:sp>
        <p:nvSpPr>
          <p:cNvPr id="3" name="Content Placeholder 2">
            <a:extLst>
              <a:ext uri="{FF2B5EF4-FFF2-40B4-BE49-F238E27FC236}">
                <a16:creationId xmlns:a16="http://schemas.microsoft.com/office/drawing/2014/main" id="{01319D4D-99DE-154C-AD70-BA34731D98ED}"/>
              </a:ext>
            </a:extLst>
          </p:cNvPr>
          <p:cNvSpPr>
            <a:spLocks noGrp="1"/>
          </p:cNvSpPr>
          <p:nvPr>
            <p:ph idx="1"/>
          </p:nvPr>
        </p:nvSpPr>
        <p:spPr/>
        <p:txBody>
          <a:bodyPr numCol="2">
            <a:normAutofit fontScale="92500" lnSpcReduction="20000"/>
          </a:bodyPr>
          <a:lstStyle/>
          <a:p>
            <a:r>
              <a:rPr lang="en-US" dirty="0" err="1"/>
              <a:t>pwd</a:t>
            </a:r>
            <a:r>
              <a:rPr lang="en-US" dirty="0"/>
              <a:t>: print current directory</a:t>
            </a:r>
          </a:p>
          <a:p>
            <a:r>
              <a:rPr lang="en-US" dirty="0"/>
              <a:t>cd: move to a new directory</a:t>
            </a:r>
          </a:p>
          <a:p>
            <a:r>
              <a:rPr lang="en-US" dirty="0"/>
              <a:t>ls: list files and folders in a directory</a:t>
            </a:r>
          </a:p>
          <a:p>
            <a:r>
              <a:rPr lang="en-US" dirty="0" err="1"/>
              <a:t>mkdir</a:t>
            </a:r>
            <a:r>
              <a:rPr lang="en-US" dirty="0"/>
              <a:t>: make a new directory</a:t>
            </a:r>
          </a:p>
          <a:p>
            <a:r>
              <a:rPr lang="en-US" dirty="0"/>
              <a:t>touch: make a new file </a:t>
            </a:r>
          </a:p>
          <a:p>
            <a:r>
              <a:rPr lang="en-US" dirty="0"/>
              <a:t>cat: read a file </a:t>
            </a:r>
          </a:p>
          <a:p>
            <a:r>
              <a:rPr lang="en-US" dirty="0"/>
              <a:t>head: Read the first n lines</a:t>
            </a:r>
          </a:p>
          <a:p>
            <a:r>
              <a:rPr lang="en-US" dirty="0"/>
              <a:t>tail: Read the last n lines</a:t>
            </a:r>
          </a:p>
          <a:p>
            <a:r>
              <a:rPr lang="en-US" dirty="0" err="1"/>
              <a:t>wc</a:t>
            </a:r>
            <a:r>
              <a:rPr lang="en-US" dirty="0"/>
              <a:t>: display the number of lines, words, and characters</a:t>
            </a:r>
          </a:p>
          <a:p>
            <a:r>
              <a:rPr lang="en-US" dirty="0"/>
              <a:t>less –S: read and scroll through a file</a:t>
            </a:r>
          </a:p>
          <a:p>
            <a:r>
              <a:rPr lang="en-US" dirty="0"/>
              <a:t>. : current directory</a:t>
            </a:r>
          </a:p>
          <a:p>
            <a:r>
              <a:rPr lang="en-US" dirty="0"/>
              <a:t>.. : back a directory</a:t>
            </a:r>
          </a:p>
          <a:p>
            <a:r>
              <a:rPr lang="en-US" dirty="0"/>
              <a:t>&gt; : Write to file</a:t>
            </a:r>
          </a:p>
          <a:p>
            <a:r>
              <a:rPr lang="en-US" dirty="0"/>
              <a:t>&gt;&gt; : Append to file</a:t>
            </a:r>
          </a:p>
          <a:p>
            <a:endParaRPr lang="en-US" dirty="0"/>
          </a:p>
          <a:p>
            <a:pPr marL="0" indent="0">
              <a:buNone/>
            </a:pPr>
            <a:r>
              <a:rPr lang="en-US" dirty="0">
                <a:solidFill>
                  <a:srgbClr val="FF0000"/>
                </a:solidFill>
              </a:rPr>
              <a:t>CAUTION!:</a:t>
            </a:r>
          </a:p>
          <a:p>
            <a:pPr marL="0" indent="0">
              <a:buNone/>
            </a:pPr>
            <a:r>
              <a:rPr lang="en-US" dirty="0">
                <a:solidFill>
                  <a:srgbClr val="FF0000"/>
                </a:solidFill>
              </a:rPr>
              <a:t>NO TAKEBACKS!</a:t>
            </a:r>
          </a:p>
          <a:p>
            <a:r>
              <a:rPr lang="en-US" dirty="0"/>
              <a:t>rm: remove file</a:t>
            </a:r>
          </a:p>
          <a:p>
            <a:r>
              <a:rPr lang="en-US" dirty="0"/>
              <a:t>rm –r: remove folder</a:t>
            </a:r>
          </a:p>
        </p:txBody>
      </p:sp>
    </p:spTree>
    <p:extLst>
      <p:ext uri="{BB962C8B-B14F-4D97-AF65-F5344CB8AC3E}">
        <p14:creationId xmlns:p14="http://schemas.microsoft.com/office/powerpoint/2010/main" val="1553613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405B-274A-D04B-879F-197E40747F59}"/>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E3347368-E06E-4447-A498-169EAE35C0A5}"/>
              </a:ext>
            </a:extLst>
          </p:cNvPr>
          <p:cNvSpPr>
            <a:spLocks noGrp="1"/>
          </p:cNvSpPr>
          <p:nvPr>
            <p:ph idx="1"/>
          </p:nvPr>
        </p:nvSpPr>
        <p:spPr/>
        <p:txBody>
          <a:bodyPr>
            <a:normAutofit fontScale="92500" lnSpcReduction="20000"/>
          </a:bodyPr>
          <a:lstStyle/>
          <a:p>
            <a:pPr marL="0" indent="0">
              <a:buNone/>
            </a:pPr>
            <a:r>
              <a:rPr lang="en-US" dirty="0"/>
              <a:t>Run and copy these commands and outputs to a file</a:t>
            </a:r>
          </a:p>
          <a:p>
            <a:pPr marL="514350" indent="-514350">
              <a:buFont typeface="+mj-lt"/>
              <a:buAutoNum type="arabicPeriod"/>
            </a:pPr>
            <a:r>
              <a:rPr lang="en-US" dirty="0"/>
              <a:t>Log into the supercomputer</a:t>
            </a:r>
          </a:p>
          <a:p>
            <a:pPr marL="514350" indent="-514350">
              <a:buFont typeface="+mj-lt"/>
              <a:buAutoNum type="arabicPeriod"/>
            </a:pPr>
            <a:r>
              <a:rPr lang="en-US" dirty="0"/>
              <a:t>Print your current working directory to the console</a:t>
            </a:r>
          </a:p>
          <a:p>
            <a:pPr marL="514350" indent="-514350">
              <a:buFont typeface="+mj-lt"/>
              <a:buAutoNum type="arabicPeriod"/>
            </a:pPr>
            <a:r>
              <a:rPr lang="en-US" dirty="0"/>
              <a:t>Make a folder called “class_1”</a:t>
            </a:r>
          </a:p>
          <a:p>
            <a:pPr marL="514350" indent="-514350">
              <a:buFont typeface="+mj-lt"/>
              <a:buAutoNum type="arabicPeriod"/>
            </a:pPr>
            <a:r>
              <a:rPr lang="en-US" dirty="0"/>
              <a:t>Navigate into this new folder</a:t>
            </a:r>
          </a:p>
          <a:p>
            <a:pPr marL="514350" indent="-514350">
              <a:buFont typeface="+mj-lt"/>
              <a:buAutoNum type="arabicPeriod"/>
            </a:pPr>
            <a:r>
              <a:rPr lang="en-US" dirty="0"/>
              <a:t>Make a new file called “</a:t>
            </a:r>
            <a:r>
              <a:rPr lang="en-US" dirty="0" err="1"/>
              <a:t>test.txt</a:t>
            </a:r>
            <a:r>
              <a:rPr lang="en-US" dirty="0"/>
              <a:t>” within the folder</a:t>
            </a:r>
          </a:p>
          <a:p>
            <a:pPr marL="514350" indent="-514350">
              <a:buFont typeface="+mj-lt"/>
              <a:buAutoNum type="arabicPeriod"/>
            </a:pPr>
            <a:r>
              <a:rPr lang="en-US" dirty="0"/>
              <a:t>Append “Hello World” to the file</a:t>
            </a:r>
          </a:p>
          <a:p>
            <a:pPr marL="514350" indent="-514350">
              <a:buFont typeface="+mj-lt"/>
              <a:buAutoNum type="arabicPeriod"/>
            </a:pPr>
            <a:r>
              <a:rPr lang="en-US" dirty="0"/>
              <a:t>Print out the number of lines in the file</a:t>
            </a:r>
          </a:p>
          <a:p>
            <a:pPr marL="514350" indent="-514350">
              <a:buFont typeface="+mj-lt"/>
              <a:buAutoNum type="arabicPeriod"/>
            </a:pPr>
            <a:r>
              <a:rPr lang="en-US" dirty="0"/>
              <a:t>Navigate back to your home directory</a:t>
            </a:r>
          </a:p>
          <a:p>
            <a:pPr marL="514350" indent="-514350">
              <a:buFont typeface="+mj-lt"/>
              <a:buAutoNum type="arabicPeriod"/>
            </a:pPr>
            <a:r>
              <a:rPr lang="en-US" dirty="0"/>
              <a:t>Logout</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06712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3EED-5E80-1C49-918C-0865CFC95C7D}"/>
              </a:ext>
            </a:extLst>
          </p:cNvPr>
          <p:cNvSpPr>
            <a:spLocks noGrp="1"/>
          </p:cNvSpPr>
          <p:nvPr>
            <p:ph type="title"/>
          </p:nvPr>
        </p:nvSpPr>
        <p:spPr/>
        <p:txBody>
          <a:bodyPr/>
          <a:lstStyle/>
          <a:p>
            <a:r>
              <a:rPr lang="en-US" dirty="0"/>
              <a:t>Course Overview and Goals</a:t>
            </a:r>
          </a:p>
        </p:txBody>
      </p:sp>
      <p:sp>
        <p:nvSpPr>
          <p:cNvPr id="3" name="Content Placeholder 2">
            <a:extLst>
              <a:ext uri="{FF2B5EF4-FFF2-40B4-BE49-F238E27FC236}">
                <a16:creationId xmlns:a16="http://schemas.microsoft.com/office/drawing/2014/main" id="{E47FFE84-A67F-FC49-BC43-52720330B9D3}"/>
              </a:ext>
            </a:extLst>
          </p:cNvPr>
          <p:cNvSpPr>
            <a:spLocks noGrp="1"/>
          </p:cNvSpPr>
          <p:nvPr>
            <p:ph idx="1"/>
          </p:nvPr>
        </p:nvSpPr>
        <p:spPr/>
        <p:txBody>
          <a:bodyPr/>
          <a:lstStyle/>
          <a:p>
            <a:r>
              <a:rPr lang="en-US" dirty="0"/>
              <a:t>Purpose of the course is to introduce you to the language and power of programming</a:t>
            </a:r>
          </a:p>
          <a:p>
            <a:r>
              <a:rPr lang="en-US" dirty="0"/>
              <a:t>Help you start thinking about how you can use programming and bioinformatics in your research</a:t>
            </a:r>
          </a:p>
          <a:p>
            <a:r>
              <a:rPr lang="en-US" dirty="0"/>
              <a:t>Determine which language is most applicable to you to start with</a:t>
            </a:r>
          </a:p>
        </p:txBody>
      </p:sp>
    </p:spTree>
    <p:extLst>
      <p:ext uri="{BB962C8B-B14F-4D97-AF65-F5344CB8AC3E}">
        <p14:creationId xmlns:p14="http://schemas.microsoft.com/office/powerpoint/2010/main" val="90697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8389-4F8F-A046-AF4D-F55C46812476}"/>
              </a:ext>
            </a:extLst>
          </p:cNvPr>
          <p:cNvSpPr>
            <a:spLocks noGrp="1"/>
          </p:cNvSpPr>
          <p:nvPr>
            <p:ph type="title"/>
          </p:nvPr>
        </p:nvSpPr>
        <p:spPr/>
        <p:txBody>
          <a:bodyPr/>
          <a:lstStyle/>
          <a:p>
            <a:r>
              <a:rPr lang="en-US" dirty="0"/>
              <a:t>Class structure</a:t>
            </a:r>
          </a:p>
        </p:txBody>
      </p:sp>
      <p:sp>
        <p:nvSpPr>
          <p:cNvPr id="3" name="Content Placeholder 2">
            <a:extLst>
              <a:ext uri="{FF2B5EF4-FFF2-40B4-BE49-F238E27FC236}">
                <a16:creationId xmlns:a16="http://schemas.microsoft.com/office/drawing/2014/main" id="{2A4FDF86-982F-5B4A-91C6-02BF89830E67}"/>
              </a:ext>
            </a:extLst>
          </p:cNvPr>
          <p:cNvSpPr>
            <a:spLocks noGrp="1"/>
          </p:cNvSpPr>
          <p:nvPr>
            <p:ph idx="1"/>
          </p:nvPr>
        </p:nvSpPr>
        <p:spPr/>
        <p:txBody>
          <a:bodyPr/>
          <a:lstStyle/>
          <a:p>
            <a:r>
              <a:rPr lang="en-US" dirty="0"/>
              <a:t>Mondays/Wednesdays</a:t>
            </a:r>
          </a:p>
          <a:p>
            <a:pPr lvl="1"/>
            <a:r>
              <a:rPr lang="en-US" dirty="0"/>
              <a:t>Conceptual lecture with demonstrations</a:t>
            </a:r>
          </a:p>
          <a:p>
            <a:endParaRPr lang="en-US" dirty="0"/>
          </a:p>
          <a:p>
            <a:r>
              <a:rPr lang="en-US" dirty="0"/>
              <a:t>Fridays</a:t>
            </a:r>
          </a:p>
          <a:p>
            <a:pPr lvl="1"/>
            <a:r>
              <a:rPr lang="en-US" dirty="0"/>
              <a:t>Review session for weeks sessions</a:t>
            </a:r>
          </a:p>
          <a:p>
            <a:pPr lvl="1"/>
            <a:r>
              <a:rPr lang="en-US" dirty="0"/>
              <a:t>Troubleshooting homework problems together</a:t>
            </a:r>
          </a:p>
        </p:txBody>
      </p:sp>
    </p:spTree>
    <p:extLst>
      <p:ext uri="{BB962C8B-B14F-4D97-AF65-F5344CB8AC3E}">
        <p14:creationId xmlns:p14="http://schemas.microsoft.com/office/powerpoint/2010/main" val="332718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22F8-C8C9-8C40-AE34-463B1CC29886}"/>
              </a:ext>
            </a:extLst>
          </p:cNvPr>
          <p:cNvSpPr>
            <a:spLocks noGrp="1"/>
          </p:cNvSpPr>
          <p:nvPr>
            <p:ph type="title"/>
          </p:nvPr>
        </p:nvSpPr>
        <p:spPr/>
        <p:txBody>
          <a:bodyPr/>
          <a:lstStyle/>
          <a:p>
            <a:r>
              <a:rPr lang="en-US" dirty="0"/>
              <a:t>Some words of advice</a:t>
            </a:r>
          </a:p>
        </p:txBody>
      </p:sp>
      <p:sp>
        <p:nvSpPr>
          <p:cNvPr id="3" name="Content Placeholder 2">
            <a:extLst>
              <a:ext uri="{FF2B5EF4-FFF2-40B4-BE49-F238E27FC236}">
                <a16:creationId xmlns:a16="http://schemas.microsoft.com/office/drawing/2014/main" id="{A120E849-48C2-E146-8DDF-F68ADF9971C7}"/>
              </a:ext>
            </a:extLst>
          </p:cNvPr>
          <p:cNvSpPr>
            <a:spLocks noGrp="1"/>
          </p:cNvSpPr>
          <p:nvPr>
            <p:ph idx="1"/>
          </p:nvPr>
        </p:nvSpPr>
        <p:spPr/>
        <p:txBody>
          <a:bodyPr/>
          <a:lstStyle/>
          <a:p>
            <a:r>
              <a:rPr lang="en-US" dirty="0"/>
              <a:t>Just like learning any new language, programming takes time and can be difficult</a:t>
            </a:r>
          </a:p>
          <a:p>
            <a:r>
              <a:rPr lang="en-US" dirty="0"/>
              <a:t>With more practice, fluency will improve</a:t>
            </a:r>
          </a:p>
          <a:p>
            <a:r>
              <a:rPr lang="en-US" dirty="0"/>
              <a:t>Don’t be discouraged if you have to Google everything (I still do this daily, even with tasks I’ve done time after time)</a:t>
            </a:r>
          </a:p>
          <a:p>
            <a:r>
              <a:rPr lang="en-US" dirty="0"/>
              <a:t>Ask your classmates for help on Slack – troubleshoot together</a:t>
            </a:r>
          </a:p>
          <a:p>
            <a:r>
              <a:rPr lang="en-US" dirty="0"/>
              <a:t>Best way to learn is to break the code, troubleshoot it, find out why it didn’t work, and find out why the solution actually works</a:t>
            </a:r>
          </a:p>
        </p:txBody>
      </p:sp>
    </p:spTree>
    <p:extLst>
      <p:ext uri="{BB962C8B-B14F-4D97-AF65-F5344CB8AC3E}">
        <p14:creationId xmlns:p14="http://schemas.microsoft.com/office/powerpoint/2010/main" val="244629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CDA0-6B7A-664C-AC92-59C891A13CDA}"/>
              </a:ext>
            </a:extLst>
          </p:cNvPr>
          <p:cNvSpPr>
            <a:spLocks noGrp="1"/>
          </p:cNvSpPr>
          <p:nvPr>
            <p:ph type="title"/>
          </p:nvPr>
        </p:nvSpPr>
        <p:spPr/>
        <p:txBody>
          <a:bodyPr/>
          <a:lstStyle/>
          <a:p>
            <a:r>
              <a:rPr lang="en-US" dirty="0"/>
              <a:t>Pseudo-code</a:t>
            </a:r>
          </a:p>
        </p:txBody>
      </p:sp>
      <p:sp>
        <p:nvSpPr>
          <p:cNvPr id="3" name="Content Placeholder 2">
            <a:extLst>
              <a:ext uri="{FF2B5EF4-FFF2-40B4-BE49-F238E27FC236}">
                <a16:creationId xmlns:a16="http://schemas.microsoft.com/office/drawing/2014/main" id="{9A288B98-AC3B-F941-8544-0461FBF2DEDC}"/>
              </a:ext>
            </a:extLst>
          </p:cNvPr>
          <p:cNvSpPr>
            <a:spLocks noGrp="1"/>
          </p:cNvSpPr>
          <p:nvPr>
            <p:ph idx="1"/>
          </p:nvPr>
        </p:nvSpPr>
        <p:spPr/>
        <p:txBody>
          <a:bodyPr/>
          <a:lstStyle/>
          <a:p>
            <a:r>
              <a:rPr lang="en-US" dirty="0"/>
              <a:t>Using simplified language to plan your program</a:t>
            </a:r>
          </a:p>
          <a:p>
            <a:r>
              <a:rPr lang="en-US" dirty="0"/>
              <a:t>Helps keep your programming organized</a:t>
            </a:r>
          </a:p>
          <a:p>
            <a:r>
              <a:rPr lang="en-US" dirty="0"/>
              <a:t>Like outlining an essay before writing to keep it concise, focused, and flowing</a:t>
            </a:r>
          </a:p>
        </p:txBody>
      </p:sp>
    </p:spTree>
    <p:extLst>
      <p:ext uri="{BB962C8B-B14F-4D97-AF65-F5344CB8AC3E}">
        <p14:creationId xmlns:p14="http://schemas.microsoft.com/office/powerpoint/2010/main" val="194654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9D01-0541-3749-9D87-5C6E3DB9E637}"/>
              </a:ext>
            </a:extLst>
          </p:cNvPr>
          <p:cNvSpPr>
            <a:spLocks noGrp="1"/>
          </p:cNvSpPr>
          <p:nvPr>
            <p:ph type="title"/>
          </p:nvPr>
        </p:nvSpPr>
        <p:spPr/>
        <p:txBody>
          <a:bodyPr/>
          <a:lstStyle/>
          <a:p>
            <a:r>
              <a:rPr lang="en-US" dirty="0"/>
              <a:t>Pseudo-code</a:t>
            </a:r>
          </a:p>
        </p:txBody>
      </p:sp>
      <p:pic>
        <p:nvPicPr>
          <p:cNvPr id="5" name="Picture 4">
            <a:extLst>
              <a:ext uri="{FF2B5EF4-FFF2-40B4-BE49-F238E27FC236}">
                <a16:creationId xmlns:a16="http://schemas.microsoft.com/office/drawing/2014/main" id="{6EECB818-399A-4A4E-B222-67BBF70561D4}"/>
              </a:ext>
            </a:extLst>
          </p:cNvPr>
          <p:cNvPicPr>
            <a:picLocks noChangeAspect="1"/>
          </p:cNvPicPr>
          <p:nvPr/>
        </p:nvPicPr>
        <p:blipFill>
          <a:blip r:embed="rId2"/>
          <a:stretch>
            <a:fillRect/>
          </a:stretch>
        </p:blipFill>
        <p:spPr>
          <a:xfrm>
            <a:off x="740542" y="1690688"/>
            <a:ext cx="4442691" cy="4622800"/>
          </a:xfrm>
          <a:prstGeom prst="rect">
            <a:avLst/>
          </a:prstGeom>
        </p:spPr>
      </p:pic>
      <p:pic>
        <p:nvPicPr>
          <p:cNvPr id="7" name="Picture 6">
            <a:extLst>
              <a:ext uri="{FF2B5EF4-FFF2-40B4-BE49-F238E27FC236}">
                <a16:creationId xmlns:a16="http://schemas.microsoft.com/office/drawing/2014/main" id="{7912107C-39E3-0E4B-8CCC-0E47F8B35ED0}"/>
              </a:ext>
            </a:extLst>
          </p:cNvPr>
          <p:cNvPicPr>
            <a:picLocks noChangeAspect="1"/>
          </p:cNvPicPr>
          <p:nvPr/>
        </p:nvPicPr>
        <p:blipFill>
          <a:blip r:embed="rId3"/>
          <a:stretch>
            <a:fillRect/>
          </a:stretch>
        </p:blipFill>
        <p:spPr>
          <a:xfrm>
            <a:off x="7070616" y="1690688"/>
            <a:ext cx="4483100" cy="4622800"/>
          </a:xfrm>
          <a:prstGeom prst="rect">
            <a:avLst/>
          </a:prstGeom>
        </p:spPr>
      </p:pic>
      <p:cxnSp>
        <p:nvCxnSpPr>
          <p:cNvPr id="9" name="Straight Arrow Connector 8">
            <a:extLst>
              <a:ext uri="{FF2B5EF4-FFF2-40B4-BE49-F238E27FC236}">
                <a16:creationId xmlns:a16="http://schemas.microsoft.com/office/drawing/2014/main" id="{F0530212-1F28-F947-BE94-69C51FAA0ED6}"/>
              </a:ext>
            </a:extLst>
          </p:cNvPr>
          <p:cNvCxnSpPr/>
          <p:nvPr/>
        </p:nvCxnSpPr>
        <p:spPr>
          <a:xfrm>
            <a:off x="5680426" y="3941379"/>
            <a:ext cx="1097280"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76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D90F-6BB1-CE47-B541-4962DA98845B}"/>
              </a:ext>
            </a:extLst>
          </p:cNvPr>
          <p:cNvSpPr>
            <a:spLocks noGrp="1"/>
          </p:cNvSpPr>
          <p:nvPr>
            <p:ph type="title"/>
          </p:nvPr>
        </p:nvSpPr>
        <p:spPr/>
        <p:txBody>
          <a:bodyPr/>
          <a:lstStyle/>
          <a:p>
            <a:r>
              <a:rPr lang="en-US" dirty="0"/>
              <a:t>Logging onto the supercomputer</a:t>
            </a:r>
          </a:p>
        </p:txBody>
      </p:sp>
      <p:sp>
        <p:nvSpPr>
          <p:cNvPr id="3" name="Content Placeholder 2">
            <a:extLst>
              <a:ext uri="{FF2B5EF4-FFF2-40B4-BE49-F238E27FC236}">
                <a16:creationId xmlns:a16="http://schemas.microsoft.com/office/drawing/2014/main" id="{6C59E75D-2020-E741-8847-1E8990BE8DB5}"/>
              </a:ext>
            </a:extLst>
          </p:cNvPr>
          <p:cNvSpPr>
            <a:spLocks noGrp="1"/>
          </p:cNvSpPr>
          <p:nvPr>
            <p:ph idx="1"/>
          </p:nvPr>
        </p:nvSpPr>
        <p:spPr/>
        <p:txBody>
          <a:bodyPr/>
          <a:lstStyle/>
          <a:p>
            <a:r>
              <a:rPr lang="en-US" dirty="0"/>
              <a:t>Computational biology tasks are resource intensive</a:t>
            </a:r>
          </a:p>
          <a:p>
            <a:r>
              <a:rPr lang="en-US" dirty="0"/>
              <a:t>Super-computing resources commonly need to be used</a:t>
            </a:r>
          </a:p>
          <a:p>
            <a:r>
              <a:rPr lang="en-US" dirty="0"/>
              <a:t>Lets you step away while the computer does the hard work</a:t>
            </a:r>
          </a:p>
          <a:p>
            <a:pPr lvl="1"/>
            <a:r>
              <a:rPr lang="en-US" dirty="0"/>
              <a:t>Or else you won’t be able to use your computer for a couple of days </a:t>
            </a:r>
          </a:p>
        </p:txBody>
      </p:sp>
    </p:spTree>
    <p:extLst>
      <p:ext uri="{BB962C8B-B14F-4D97-AF65-F5344CB8AC3E}">
        <p14:creationId xmlns:p14="http://schemas.microsoft.com/office/powerpoint/2010/main" val="1289158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1512</Words>
  <Application>Microsoft Macintosh PowerPoint</Application>
  <PresentationFormat>Widescreen</PresentationFormat>
  <Paragraphs>214</Paragraphs>
  <Slides>33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Consolas</vt:lpstr>
      <vt:lpstr>Economica</vt:lpstr>
      <vt:lpstr>Office Theme</vt:lpstr>
      <vt:lpstr>#1.1: Command Line and Navigating Files </vt:lpstr>
      <vt:lpstr>Access the slides and files here:   </vt:lpstr>
      <vt:lpstr>Course Overview and Goals</vt:lpstr>
      <vt:lpstr>Course Overview and Goals</vt:lpstr>
      <vt:lpstr>Class structure</vt:lpstr>
      <vt:lpstr>Some words of advice</vt:lpstr>
      <vt:lpstr>Pseudo-code</vt:lpstr>
      <vt:lpstr>Pseudo-code</vt:lpstr>
      <vt:lpstr>Logging onto the supercomputer</vt:lpstr>
      <vt:lpstr>macOS</vt:lpstr>
      <vt:lpstr>Windows</vt:lpstr>
      <vt:lpstr>Comp. biology was born in the 1960s</vt:lpstr>
      <vt:lpstr>What is Unix?</vt:lpstr>
      <vt:lpstr>Unix history</vt:lpstr>
      <vt:lpstr>Unix basics</vt:lpstr>
      <vt:lpstr>The “prompt”</vt:lpstr>
      <vt:lpstr>The Unix file system. A tree just like OSX and Windows</vt:lpstr>
      <vt:lpstr>I am lazy. You should be too. Shortcuts!!! </vt:lpstr>
      <vt:lpstr>Unix is a stupid robot</vt:lpstr>
      <vt:lpstr>Where am I?</vt:lpstr>
      <vt:lpstr>How do I move?</vt:lpstr>
      <vt:lpstr>What else is around me?</vt:lpstr>
      <vt:lpstr>How to I make a new folder?</vt:lpstr>
      <vt:lpstr>How do I make a new file?</vt:lpstr>
      <vt:lpstr>How do I add text to a file?</vt:lpstr>
      <vt:lpstr>How do I read a file?</vt:lpstr>
      <vt:lpstr>How to I read a sample of a file?</vt:lpstr>
      <vt:lpstr>How do I handle reading a large file?</vt:lpstr>
      <vt:lpstr>How do I print out metadata about a file?</vt:lpstr>
      <vt:lpstr>Delete a file or folder</vt:lpstr>
      <vt:lpstr>How do I logout from from the supercomputer?</vt:lpstr>
      <vt:lpstr>Review commands</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Rutter Lab Isolation Bootcamp</dc:title>
  <dc:creator>Microsoft Office User</dc:creator>
  <cp:lastModifiedBy>Microsoft Office User</cp:lastModifiedBy>
  <cp:revision>27</cp:revision>
  <dcterms:created xsi:type="dcterms:W3CDTF">2020-03-27T20:07:41Z</dcterms:created>
  <dcterms:modified xsi:type="dcterms:W3CDTF">2020-05-30T17:21:09Z</dcterms:modified>
</cp:coreProperties>
</file>